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4"/>
  </p:sldMasterIdLst>
  <p:notesMasterIdLst>
    <p:notesMasterId r:id="rId14"/>
  </p:notesMasterIdLst>
  <p:sldIdLst>
    <p:sldId id="447" r:id="rId5"/>
    <p:sldId id="429" r:id="rId6"/>
    <p:sldId id="431" r:id="rId7"/>
    <p:sldId id="434" r:id="rId8"/>
    <p:sldId id="438" r:id="rId9"/>
    <p:sldId id="443" r:id="rId10"/>
    <p:sldId id="444" r:id="rId11"/>
    <p:sldId id="445" r:id="rId12"/>
    <p:sldId id="44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DC3B2D-B773-4718-A386-7DBFAF206CE9}" v="333" dt="2025-07-20T16:53:25.846"/>
    <p1510:client id="{E08C37D4-E706-489B-B4CB-81C1D9AC2D73}" v="80" dt="2025-07-20T12:25:20.550"/>
  </p1510:revLst>
</p1510:revInfo>
</file>

<file path=ppt/tableStyles.xml><?xml version="1.0" encoding="utf-8"?>
<a:tblStyleLst xmlns:a="http://schemas.openxmlformats.org/drawingml/2006/main" def="{7E9639D4-E3E2-4D34-9284-5A2195B3D0D7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77" autoAdjust="0"/>
    <p:restoredTop sz="87139" autoAdjust="0"/>
  </p:normalViewPr>
  <p:slideViewPr>
    <p:cSldViewPr snapToGrid="0" showGuides="1">
      <p:cViewPr>
        <p:scale>
          <a:sx n="100" d="100"/>
          <a:sy n="100" d="100"/>
        </p:scale>
        <p:origin x="96" y="-6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269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D5FF0A-6232-4018-99D4-0CD4BDEB1221}" type="datetimeFigureOut">
              <a:rPr lang="en-US" smtClean="0"/>
              <a:t>7/20/2025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355010-18A2-4F65-8219-37A6B04B03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876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55010-18A2-4F65-8219-37A6B04B030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955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55010-18A2-4F65-8219-37A6B04B030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738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55010-18A2-4F65-8219-37A6B04B030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827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7">
            <a:extLst>
              <a:ext uri="{FF2B5EF4-FFF2-40B4-BE49-F238E27FC236}">
                <a16:creationId xmlns:a16="http://schemas.microsoft.com/office/drawing/2014/main" id="{4DF8F68D-D199-C3B4-4243-286C8705E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18F28352-E81B-42EB-0E51-406E1479B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5770B-4EB7-4513-8092-07E0F8C69457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7358" y="4656433"/>
            <a:ext cx="6780559" cy="1321457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7359" y="1346500"/>
            <a:ext cx="7604028" cy="3020819"/>
          </a:xfrm>
        </p:spPr>
        <p:txBody>
          <a:bodyPr anchor="t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223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A2BD-C815-459C-AD96-E620B32794D1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" y="776036"/>
            <a:ext cx="11425576" cy="5438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0703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9200D-7787-4DA3-A2C4-262DE008BC25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425576" cy="58471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2244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8D101-118B-4AC3-A931-90CF0BEA5136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5787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7">
            <a:extLst>
              <a:ext uri="{FF2B5EF4-FFF2-40B4-BE49-F238E27FC236}">
                <a16:creationId xmlns:a16="http://schemas.microsoft.com/office/drawing/2014/main" id="{2E75DA48-3565-8696-72D1-4F02EB75B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27">
            <a:extLst>
              <a:ext uri="{FF2B5EF4-FFF2-40B4-BE49-F238E27FC236}">
                <a16:creationId xmlns:a16="http://schemas.microsoft.com/office/drawing/2014/main" id="{C9E93CFA-6269-8472-4A64-8C3D79C79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7ECB0-0565-4873-ABA1-125D255D7C82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13600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91C5D-9462-4EF9-993F-F2C330BFAEAC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68993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A1F0B-EBAF-4C39-ADF7-F306A3F3A481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7"/>
            <a:ext cx="5201602" cy="3964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8" y="1537853"/>
            <a:ext cx="3774883" cy="396504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50169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25B9A-6935-4598-96B4-ABFBDC050635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1355436"/>
            <a:ext cx="5316793" cy="4144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8" y="1355436"/>
            <a:ext cx="3668663" cy="414447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1544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7">
            <a:extLst>
              <a:ext uri="{FF2B5EF4-FFF2-40B4-BE49-F238E27FC236}">
                <a16:creationId xmlns:a16="http://schemas.microsoft.com/office/drawing/2014/main" id="{00A5FEB7-4535-F12C-B9F3-D25FD39C0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27">
            <a:extLst>
              <a:ext uri="{FF2B5EF4-FFF2-40B4-BE49-F238E27FC236}">
                <a16:creationId xmlns:a16="http://schemas.microsoft.com/office/drawing/2014/main" id="{C3675C35-D86E-A7F9-72BA-93AE0F37F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33824-29EF-4D63-B5A6-B0A9BA825D7A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1355436"/>
            <a:ext cx="6335438" cy="4147462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237744" indent="0" algn="ctr">
              <a:buFont typeface="Arial" panose="020B0604020202020204" pitchFamily="34" charset="0"/>
              <a:buNone/>
              <a:defRPr/>
            </a:lvl2pPr>
            <a:lvl3pPr marL="137160" indent="0" algn="ctr">
              <a:buNone/>
              <a:defRPr/>
            </a:lvl3pPr>
            <a:lvl4pPr marL="411480" indent="0" algn="ctr">
              <a:buFont typeface="Arial" panose="020B0604020202020204" pitchFamily="34" charset="0"/>
              <a:buNone/>
              <a:defRPr/>
            </a:lvl4pPr>
            <a:lvl5pPr marL="411480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9" y="1355437"/>
            <a:ext cx="2505547" cy="4147462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04487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7">
            <a:extLst>
              <a:ext uri="{FF2B5EF4-FFF2-40B4-BE49-F238E27FC236}">
                <a16:creationId xmlns:a16="http://schemas.microsoft.com/office/drawing/2014/main" id="{C685FA8A-765E-DAF1-65F7-BA12C47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A5CBC448-A4AD-BA92-F407-B277709EB4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89387" y="4660052"/>
            <a:ext cx="2743200" cy="365125"/>
          </a:xfrm>
        </p:spPr>
        <p:txBody>
          <a:bodyPr/>
          <a:lstStyle/>
          <a:p>
            <a:fld id="{707DB78C-84B0-40F7-ACBC-B3370FEB876E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97380"/>
            <a:ext cx="5756869" cy="40616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8694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7">
            <a:extLst>
              <a:ext uri="{FF2B5EF4-FFF2-40B4-BE49-F238E27FC236}">
                <a16:creationId xmlns:a16="http://schemas.microsoft.com/office/drawing/2014/main" id="{7371AB39-E62B-E8A5-BB34-ECB833F8C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DF63DB3-E096-A7F3-9E23-6F09763077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041937" y="4660052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F0E1CE75-2F39-48BC-BD03-83DB53A5FCB1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2A0E69BE-1D5D-6232-5560-D58DFF5DA9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6356350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D40C19A0-7348-6A40-976E-33881BEEE76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6356350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8866" y="2674620"/>
            <a:ext cx="5868672" cy="3539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740" y="1348740"/>
            <a:ext cx="5868672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6725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7">
            <a:extLst>
              <a:ext uri="{FF2B5EF4-FFF2-40B4-BE49-F238E27FC236}">
                <a16:creationId xmlns:a16="http://schemas.microsoft.com/office/drawing/2014/main" id="{DBBAB8B3-C84F-B3F7-0207-A9CE4CF62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D0CEF6C8-5392-4E5C-50BA-B6B622A90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E2543-8740-41BA-8561-4647B31C201E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8740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8740" y="1383030"/>
            <a:ext cx="7876287" cy="3063838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286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FF18CCD5-4E86-D3BE-8453-BDEFCF37A9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89387" y="4660052"/>
            <a:ext cx="2743200" cy="365125"/>
          </a:xfrm>
        </p:spPr>
        <p:txBody>
          <a:bodyPr/>
          <a:lstStyle/>
          <a:p>
            <a:fld id="{3591E182-54BF-4066-A6EE-1C7BC6496564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563623"/>
            <a:ext cx="6569964" cy="44111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448056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6766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7">
            <a:extLst>
              <a:ext uri="{FF2B5EF4-FFF2-40B4-BE49-F238E27FC236}">
                <a16:creationId xmlns:a16="http://schemas.microsoft.com/office/drawing/2014/main" id="{69C1F94A-F113-DB0B-6168-D74B79374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00E7979-4F65-D4AB-AC9E-AC9B8EEBDA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041937" y="4660052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1FDE2E7C-BA9D-4C52-A51B-778C1B24044B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AFFAF75-57C4-C836-6C4A-7635E282B5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6356350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4FF72C69-7F94-8EC5-5559-A9FA79951AE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6356350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8740" y="2464308"/>
            <a:ext cx="6543236" cy="37499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740" y="1348740"/>
            <a:ext cx="6543236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0065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7">
            <a:extLst>
              <a:ext uri="{FF2B5EF4-FFF2-40B4-BE49-F238E27FC236}">
                <a16:creationId xmlns:a16="http://schemas.microsoft.com/office/drawing/2014/main" id="{6A933F85-AA8A-2674-D0DB-4D2018392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8CADE68-D9D4-2727-6F42-2D408838C2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89387" y="46600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37D2F690-F673-428A-A50E-F42B336C7DDA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D2F0589-B32B-AB60-3FF7-F3CF49CCF2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77917" y="6356350"/>
            <a:ext cx="32800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2BB831B-583A-A044-D830-ED455C5CA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84" y="6356350"/>
            <a:ext cx="569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0B363F69-2E69-4493-9263-0ED57289E5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148593"/>
            <a:ext cx="3585961" cy="33543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204176" cy="134874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83607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7">
            <a:extLst>
              <a:ext uri="{FF2B5EF4-FFF2-40B4-BE49-F238E27FC236}">
                <a16:creationId xmlns:a16="http://schemas.microsoft.com/office/drawing/2014/main" id="{47D286EE-0F15-1E27-3290-6F6175113A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234C666-348B-CD0A-7339-62A6A98505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041937" y="4646989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C0EE0D40-24E3-4E45-B455-C5EE43B3FABE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D8AE6825-D44D-8A54-2486-172D82E9518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6356350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E0D8BF6A-2E37-5353-E940-034B2A507CF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6356350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66267" y="2674620"/>
            <a:ext cx="4186494" cy="353959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139" y="1348740"/>
            <a:ext cx="4187286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22033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7">
            <a:extLst>
              <a:ext uri="{FF2B5EF4-FFF2-40B4-BE49-F238E27FC236}">
                <a16:creationId xmlns:a16="http://schemas.microsoft.com/office/drawing/2014/main" id="{749549B4-3F54-80C8-1BAB-CEEDF6A0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41E4387-4811-B2AF-5482-852C60458B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89387" y="46600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CDA3E269-7FBC-44B5-97DA-493FA005236B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1E814ED0-E53C-957A-4DEE-63760C79B4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77917" y="6356350"/>
            <a:ext cx="32800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0050D8A2-9339-6D4C-2558-9DA6D8B83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84" y="6356350"/>
            <a:ext cx="569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0B363F69-2E69-4493-9263-0ED57289E5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9" y="1531620"/>
            <a:ext cx="4176522" cy="4400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65760"/>
            <a:ext cx="4522936" cy="98298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7594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7">
            <a:extLst>
              <a:ext uri="{FF2B5EF4-FFF2-40B4-BE49-F238E27FC236}">
                <a16:creationId xmlns:a16="http://schemas.microsoft.com/office/drawing/2014/main" id="{9F235622-4040-BE92-AB0D-6B3D06EE8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C0F7CD9-48AA-703D-BCE7-0C6B78B6A9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041937" y="4660052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64D3EE7D-B962-47A0-88D8-4F7006FAA5A7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0AD4245-8531-1F66-6A73-99781F119A8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6356350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F7291BD2-5218-0E47-3BFC-F30E15DE309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6356350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7230" y="2518216"/>
            <a:ext cx="4358626" cy="3695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230" y="1348740"/>
            <a:ext cx="4358626" cy="98659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3832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>
            <a:extLst>
              <a:ext uri="{FF2B5EF4-FFF2-40B4-BE49-F238E27FC236}">
                <a16:creationId xmlns:a16="http://schemas.microsoft.com/office/drawing/2014/main" id="{A7F5FBDC-71EF-DE0C-CA26-CE4A0D3C1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502BB91-09B8-A48C-ABC2-46BB5E2B88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89387" y="46600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4B85014B-335E-447C-BE11-AB545630396E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A09AE-6707-2821-E334-3C7CCB3786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77917" y="6356350"/>
            <a:ext cx="32800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DB11C-73C7-694D-E908-82644412EB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84" y="6356350"/>
            <a:ext cx="569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0B363F69-2E69-4493-9263-0ED57289E5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97317"/>
            <a:ext cx="3083016" cy="36616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7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54347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>
            <a:extLst>
              <a:ext uri="{FF2B5EF4-FFF2-40B4-BE49-F238E27FC236}">
                <a16:creationId xmlns:a16="http://schemas.microsoft.com/office/drawing/2014/main" id="{292B1704-93A9-4193-ED5F-B3B8248A1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EF68F8FA-0E1B-6206-8AC7-CB0B1E100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041937" y="4660052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A6B45011-5B75-4738-A01D-F8DAB0122D4B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A38CF03-D03D-C5EF-270D-64C1DFF0AF1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6356350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1CAA3E-41B8-B7E7-E008-99044956E62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6356350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55435" y="2674620"/>
            <a:ext cx="3213498" cy="3539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6"/>
            <a:ext cx="3213498" cy="1132326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39187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7">
            <a:extLst>
              <a:ext uri="{FF2B5EF4-FFF2-40B4-BE49-F238E27FC236}">
                <a16:creationId xmlns:a16="http://schemas.microsoft.com/office/drawing/2014/main" id="{519AD413-073A-7BC8-06B4-CEF2239B11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C01F2E5-5971-5175-A9EB-2592E7D502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89387" y="46600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97BDB32D-CB91-4DAA-856A-531D5EA442F4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7F42250-F4CD-09D6-1AB5-66D36CDC2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77917" y="6356350"/>
            <a:ext cx="32800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8409617-A955-1C46-18F7-3E248989E2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84" y="6356350"/>
            <a:ext cx="569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0B363F69-2E69-4493-9263-0ED57289E5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7917" y="3041734"/>
            <a:ext cx="3117889" cy="2917264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7917" y="1078992"/>
            <a:ext cx="3438737" cy="1775885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33097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7">
            <a:extLst>
              <a:ext uri="{FF2B5EF4-FFF2-40B4-BE49-F238E27FC236}">
                <a16:creationId xmlns:a16="http://schemas.microsoft.com/office/drawing/2014/main" id="{4BA836F4-2E15-BBB9-6C79-09FBD5C1A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1260013" y="5430678"/>
            <a:ext cx="1201947" cy="365125"/>
          </a:xfrm>
        </p:spPr>
        <p:txBody>
          <a:bodyPr/>
          <a:lstStyle/>
          <a:p>
            <a:fld id="{D5759696-30D4-43C6-A831-5F23FE5C26F6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97731" y="5012267"/>
            <a:ext cx="6598076" cy="946731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20194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2663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7">
            <a:extLst>
              <a:ext uri="{FF2B5EF4-FFF2-40B4-BE49-F238E27FC236}">
                <a16:creationId xmlns:a16="http://schemas.microsoft.com/office/drawing/2014/main" id="{DFD0D4C6-05C5-ECDA-BC1E-AD237C7E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835746CC-8C16-CDE6-963C-57C625938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E5B27-12A7-489F-8576-0C8D04D45FD7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1047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>
            <a:extLst>
              <a:ext uri="{FF2B5EF4-FFF2-40B4-BE49-F238E27FC236}">
                <a16:creationId xmlns:a16="http://schemas.microsoft.com/office/drawing/2014/main" id="{C7A3522C-24C4-E430-6602-30D2FE78F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1266479" y="5441146"/>
            <a:ext cx="1189012" cy="365125"/>
          </a:xfrm>
        </p:spPr>
        <p:txBody>
          <a:bodyPr/>
          <a:lstStyle/>
          <a:p>
            <a:fld id="{34128B85-1CD2-4797-A896-4626D7D1A663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318166" cy="17966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64021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>
            <a:extLst>
              <a:ext uri="{FF2B5EF4-FFF2-40B4-BE49-F238E27FC236}">
                <a16:creationId xmlns:a16="http://schemas.microsoft.com/office/drawing/2014/main" id="{3627FB0F-64F3-5846-DC7D-28A360BCE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2DCD148-3F88-28AB-52C0-1E03C4F054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393470" y="1141753"/>
            <a:ext cx="1446269" cy="365125"/>
          </a:xfrm>
        </p:spPr>
        <p:txBody>
          <a:bodyPr/>
          <a:lstStyle>
            <a:lvl1pPr algn="r">
              <a:defRPr/>
            </a:lvl1pPr>
          </a:lstStyle>
          <a:p>
            <a:fld id="{9E49934E-75F6-42FE-AA37-BA794F2E7AB8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57BB355-133A-353F-BA77-2A4E35C8E17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128164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94C2C3A1-D379-7C2C-CAF0-05E4BCE3BCB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128164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97910" y="561425"/>
            <a:ext cx="635213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6"/>
            <a:ext cx="3880241" cy="1446269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01786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7">
            <a:extLst>
              <a:ext uri="{FF2B5EF4-FFF2-40B4-BE49-F238E27FC236}">
                <a16:creationId xmlns:a16="http://schemas.microsoft.com/office/drawing/2014/main" id="{A0A9B55F-30C2-525F-21AA-CE1A353BD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27">
            <a:extLst>
              <a:ext uri="{FF2B5EF4-FFF2-40B4-BE49-F238E27FC236}">
                <a16:creationId xmlns:a16="http://schemas.microsoft.com/office/drawing/2014/main" id="{CBF6519D-01CB-0493-8493-8375F9C4D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61297" y="2433485"/>
            <a:ext cx="5697867" cy="352518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006B-2D78-422C-A860-0FD93D02F267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62088" y="2433484"/>
            <a:ext cx="3277618" cy="3069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8" y="1402219"/>
            <a:ext cx="10224150" cy="852554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81105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7">
            <a:extLst>
              <a:ext uri="{FF2B5EF4-FFF2-40B4-BE49-F238E27FC236}">
                <a16:creationId xmlns:a16="http://schemas.microsoft.com/office/drawing/2014/main" id="{C8D7DD94-2E5C-FB93-496F-826C256A0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ADFDDC9E-F7FE-09C7-8E84-5295C03DE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52293" y="2715490"/>
            <a:ext cx="4237345" cy="278707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FD138-40EE-4F3B-B6C6-9A90E603E217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1" y="899003"/>
            <a:ext cx="4743706" cy="4603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9" y="1355438"/>
            <a:ext cx="4525151" cy="1069108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44783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52294" y="3650974"/>
            <a:ext cx="3227176" cy="2266941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0E701-76B1-45A3-BC25-DA1A879B7CFF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27615" y="1355436"/>
            <a:ext cx="6002663" cy="45624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9" y="1355436"/>
            <a:ext cx="3218171" cy="185159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44018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7">
            <a:extLst>
              <a:ext uri="{FF2B5EF4-FFF2-40B4-BE49-F238E27FC236}">
                <a16:creationId xmlns:a16="http://schemas.microsoft.com/office/drawing/2014/main" id="{F877F175-E472-009C-5537-26776E1F1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0A3702B7-8ABD-4831-AA34-9CBAA4941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BBA70-2AA6-42C1-87BB-811FFA58D995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1296" y="5070410"/>
            <a:ext cx="5231527" cy="1001206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1298" y="1355436"/>
            <a:ext cx="10004694" cy="3545747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743667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7">
            <a:extLst>
              <a:ext uri="{FF2B5EF4-FFF2-40B4-BE49-F238E27FC236}">
                <a16:creationId xmlns:a16="http://schemas.microsoft.com/office/drawing/2014/main" id="{FAFB5367-34C6-699C-37C0-0C3AF505A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DD99B59B-A4A4-D3AD-C226-0DACFD059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91F34-6CAA-400B-B61F-9A9FA17729A3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78970"/>
            <a:ext cx="7525512" cy="980028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1298" y="1355436"/>
            <a:ext cx="9478407" cy="3454307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0896281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B126ABF-7A5F-69A6-7D78-F59A90A7009E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58BD598E-EE18-7213-4510-07FBAD08B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DCDBE953-4446-F1D2-80C9-BA7FCDBF4C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66FEB3D-5673-43EB-811C-BC479FBB872C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78970"/>
            <a:ext cx="7525512" cy="980028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1298" y="1355436"/>
            <a:ext cx="9478408" cy="3454307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220321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7">
            <a:extLst>
              <a:ext uri="{FF2B5EF4-FFF2-40B4-BE49-F238E27FC236}">
                <a16:creationId xmlns:a16="http://schemas.microsoft.com/office/drawing/2014/main" id="{69285330-04EF-FABE-6AC6-842AABED0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27">
            <a:extLst>
              <a:ext uri="{FF2B5EF4-FFF2-40B4-BE49-F238E27FC236}">
                <a16:creationId xmlns:a16="http://schemas.microsoft.com/office/drawing/2014/main" id="{0A295DDF-1376-9A20-EF47-FB3A0B4BD0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4B7A1-41E8-4A76-878D-2634E23B8A7A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61298" y="1355437"/>
            <a:ext cx="9478408" cy="414746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1"/>
            </a:lvl1pPr>
            <a:lvl2pPr marL="228600" indent="0" algn="ctr">
              <a:lnSpc>
                <a:spcPct val="100000"/>
              </a:lnSpc>
              <a:buNone/>
              <a:defRPr sz="3200" b="1"/>
            </a:lvl2pPr>
            <a:lvl3pPr marL="457200" indent="0" algn="ctr">
              <a:lnSpc>
                <a:spcPct val="100000"/>
              </a:lnSpc>
              <a:buNone/>
              <a:defRPr sz="2800" b="1"/>
            </a:lvl3pPr>
            <a:lvl4pPr marL="685800" indent="0" algn="ctr">
              <a:lnSpc>
                <a:spcPct val="100000"/>
              </a:lnSpc>
              <a:buNone/>
              <a:defRPr sz="2400" b="1"/>
            </a:lvl4pPr>
            <a:lvl5pPr marL="914400" indent="0" algn="ctr">
              <a:lnSpc>
                <a:spcPct val="100000"/>
              </a:lnSpc>
              <a:buNone/>
              <a:defRPr sz="20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1308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7">
            <a:extLst>
              <a:ext uri="{FF2B5EF4-FFF2-40B4-BE49-F238E27FC236}">
                <a16:creationId xmlns:a16="http://schemas.microsoft.com/office/drawing/2014/main" id="{1F06BB4A-8D6A-1428-8002-E2519822E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5B106A03-B7C4-C3C8-340B-4A592AF9B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AC208-2CE8-4467-87FC-2C3CDDF8B189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61298" y="1929384"/>
            <a:ext cx="9095790" cy="4029280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5738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5400000">
            <a:off x="11362895" y="5533561"/>
            <a:ext cx="996182" cy="365125"/>
          </a:xfrm>
        </p:spPr>
        <p:txBody>
          <a:bodyPr/>
          <a:lstStyle/>
          <a:p>
            <a:fld id="{EB6A1D13-05BC-4BA8-83E2-C6AA5FD67DB9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03555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0355580" cy="786384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760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7">
            <a:extLst>
              <a:ext uri="{FF2B5EF4-FFF2-40B4-BE49-F238E27FC236}">
                <a16:creationId xmlns:a16="http://schemas.microsoft.com/office/drawing/2014/main" id="{7843119B-637A-164F-EA38-21DFFF204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E3BACD90-CC53-93E3-C10A-10F791EE1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DD269-ADC4-4272-8281-D707A0CDD051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61298" y="1355437"/>
            <a:ext cx="9095790" cy="4603227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87482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7">
            <a:extLst>
              <a:ext uri="{FF2B5EF4-FFF2-40B4-BE49-F238E27FC236}">
                <a16:creationId xmlns:a16="http://schemas.microsoft.com/office/drawing/2014/main" id="{D63E7D34-68D7-C900-DBF4-A3125667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692589AD-1422-9184-FE05-87EFDC478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9F6D4-53F9-4196-B665-184F5B93F04B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61298" y="5428752"/>
            <a:ext cx="9469402" cy="529912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1298" y="1355436"/>
            <a:ext cx="9469402" cy="3490883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6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3425746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4B7DE80-38F2-0338-74F2-A93AEC8DC19C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C153A569-73C3-01D5-E101-77F38458E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E8B49FFE-5394-E441-17D5-19E03B070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97091-B5BC-4569-84E8-E2C687B2F96D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61297" y="5349240"/>
            <a:ext cx="9469403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1298" y="1355436"/>
            <a:ext cx="9478408" cy="3280571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6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103483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7">
            <a:extLst>
              <a:ext uri="{FF2B5EF4-FFF2-40B4-BE49-F238E27FC236}">
                <a16:creationId xmlns:a16="http://schemas.microsoft.com/office/drawing/2014/main" id="{E29F6E16-05E4-A78F-A97B-BFB08E765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27">
            <a:extLst>
              <a:ext uri="{FF2B5EF4-FFF2-40B4-BE49-F238E27FC236}">
                <a16:creationId xmlns:a16="http://schemas.microsoft.com/office/drawing/2014/main" id="{EE9353AB-8E8F-5D7C-E294-6B250769F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8EAE5-4E4E-4E14-965B-1C7EA71A795F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61298" y="5486014"/>
            <a:ext cx="8961120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1298" y="1355437"/>
            <a:ext cx="896112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6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068655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7">
            <a:extLst>
              <a:ext uri="{FF2B5EF4-FFF2-40B4-BE49-F238E27FC236}">
                <a16:creationId xmlns:a16="http://schemas.microsoft.com/office/drawing/2014/main" id="{9CE8485D-0F5A-8EE6-1CFB-452B14F37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27">
            <a:extLst>
              <a:ext uri="{FF2B5EF4-FFF2-40B4-BE49-F238E27FC236}">
                <a16:creationId xmlns:a16="http://schemas.microsoft.com/office/drawing/2014/main" id="{67E490B7-4A84-3262-AE51-71560ACFE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9163-2D8F-47AF-B66D-9CA4EF2E8B2E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6F33C853-B8A7-B137-2B65-A4021A24DA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4" y="2296752"/>
            <a:ext cx="4433077" cy="32058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61297" y="2296752"/>
            <a:ext cx="4433077" cy="32058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7" y="1355437"/>
            <a:ext cx="9478410" cy="7584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92030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>
            <a:extLst>
              <a:ext uri="{FF2B5EF4-FFF2-40B4-BE49-F238E27FC236}">
                <a16:creationId xmlns:a16="http://schemas.microsoft.com/office/drawing/2014/main" id="{A62FB8FC-1BAB-099F-795F-9A363AB3F6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27">
            <a:extLst>
              <a:ext uri="{FF2B5EF4-FFF2-40B4-BE49-F238E27FC236}">
                <a16:creationId xmlns:a16="http://schemas.microsoft.com/office/drawing/2014/main" id="{CEB013B7-4546-E415-CB65-45F3DAF38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429DB-F491-4FE5-A7E5-C08C8D5C4E46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21516" y="2758965"/>
            <a:ext cx="4674289" cy="32000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21516" y="2020987"/>
            <a:ext cx="46742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5433" y="2758931"/>
            <a:ext cx="4674289" cy="31997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5435" y="2020987"/>
            <a:ext cx="46742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5"/>
            <a:ext cx="9999952" cy="5598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5256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7">
            <a:extLst>
              <a:ext uri="{FF2B5EF4-FFF2-40B4-BE49-F238E27FC236}">
                <a16:creationId xmlns:a16="http://schemas.microsoft.com/office/drawing/2014/main" id="{07E74D72-393E-8A13-2E60-C6CC4AFE6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1D3BDE14-7401-4B8B-B075-EDB93665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DAC84-4DFF-410D-A2CB-CA3FC7492ACB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6"/>
            <a:ext cx="9491240" cy="11773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89972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7">
            <a:extLst>
              <a:ext uri="{FF2B5EF4-FFF2-40B4-BE49-F238E27FC236}">
                <a16:creationId xmlns:a16="http://schemas.microsoft.com/office/drawing/2014/main" id="{39CE58CB-CDBE-8EA9-CE2E-E99F891DD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27">
            <a:extLst>
              <a:ext uri="{FF2B5EF4-FFF2-40B4-BE49-F238E27FC236}">
                <a16:creationId xmlns:a16="http://schemas.microsoft.com/office/drawing/2014/main" id="{6444346A-8C6D-F671-200C-56AA80A156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99F7E-F7B6-4CA8-8FB9-17017535C2F5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48872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7">
            <a:extLst>
              <a:ext uri="{FF2B5EF4-FFF2-40B4-BE49-F238E27FC236}">
                <a16:creationId xmlns:a16="http://schemas.microsoft.com/office/drawing/2014/main" id="{1B565062-01CE-0BD1-C054-6F9DB6F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224ED13C-BA86-A3CC-D61F-9E266EA45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55E6A-4B20-419B-8975-EC9D5EE3F000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9" y="1355436"/>
            <a:ext cx="5701856" cy="4147462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55436" y="3166976"/>
            <a:ext cx="3595634" cy="279168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7"/>
            <a:ext cx="3595634" cy="1613050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5151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7">
            <a:extLst>
              <a:ext uri="{FF2B5EF4-FFF2-40B4-BE49-F238E27FC236}">
                <a16:creationId xmlns:a16="http://schemas.microsoft.com/office/drawing/2014/main" id="{86748F50-DB9E-273F-AC47-8853CF0BC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70B9A921-7B5C-AFCD-BDA8-ABE54BCE76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39559" y="1355435"/>
            <a:ext cx="5694954" cy="414746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B7332-06A9-4FE5-B9D1-BB7784ED9F11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0677" y="3471015"/>
            <a:ext cx="3585586" cy="2487984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6"/>
            <a:ext cx="3595634" cy="1878775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410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7">
            <a:extLst>
              <a:ext uri="{FF2B5EF4-FFF2-40B4-BE49-F238E27FC236}">
                <a16:creationId xmlns:a16="http://schemas.microsoft.com/office/drawing/2014/main" id="{E380770D-7540-D959-D1F4-170831EFD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89387" y="4660052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A60DB3C0-19AB-401A-B141-BA70362BABF1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081671"/>
            <a:ext cx="3666743" cy="1421228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3666743" cy="2743201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621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D195F9-9FB7-9BBC-263B-8A6A1F43E2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7">
            <a:extLst>
              <a:ext uri="{FF2B5EF4-FFF2-40B4-BE49-F238E27FC236}">
                <a16:creationId xmlns:a16="http://schemas.microsoft.com/office/drawing/2014/main" id="{A5293FEE-773C-124D-6964-AFC510580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27">
            <a:extLst>
              <a:ext uri="{FF2B5EF4-FFF2-40B4-BE49-F238E27FC236}">
                <a16:creationId xmlns:a16="http://schemas.microsoft.com/office/drawing/2014/main" id="{731840E4-4241-1F0D-A44C-0761CA74C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3DD22-466D-4778-A518-881FB2A82040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55436" y="3594099"/>
            <a:ext cx="9940370" cy="2364565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6"/>
            <a:ext cx="8040812" cy="1846664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313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20EB49E-0103-C58C-4CB9-0E69BCE787A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7">
            <a:extLst>
              <a:ext uri="{FF2B5EF4-FFF2-40B4-BE49-F238E27FC236}">
                <a16:creationId xmlns:a16="http://schemas.microsoft.com/office/drawing/2014/main" id="{7EF7EE42-54B2-D3C2-8153-5AD74956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E35A4BAF-37A4-C812-DB31-7DD33CC46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54E55-4D2F-4913-A614-D7DC35078045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55564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6"/>
            <a:ext cx="8430767" cy="187989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18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7">
            <a:extLst>
              <a:ext uri="{FF2B5EF4-FFF2-40B4-BE49-F238E27FC236}">
                <a16:creationId xmlns:a16="http://schemas.microsoft.com/office/drawing/2014/main" id="{501B8758-0F78-59AF-E4F6-9F632D4C1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895252" y="550664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9EFD7EE2-6270-BBCB-2C9C-05DA94D30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0833340" y="899990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B5A08-7B47-F42B-41AD-A01C21576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C3861-9F6D-4876-A034-81C7389A134F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69F53-CED4-7F99-544C-FE508E55D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4EE43-991B-C986-8CB9-6B399DC86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63F69-2E69-4493-9263-0ED57289E5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2078C-CE14-9C40-DF6F-0C18D0C34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64289" y="1249251"/>
            <a:ext cx="6259132" cy="1159097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01F9CF-CB7A-F53D-8222-D28803C8D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2695" y="2820470"/>
            <a:ext cx="7306607" cy="2614412"/>
          </a:xfrm>
        </p:spPr>
        <p:txBody>
          <a:bodyPr anchor="t">
            <a:norm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25925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1C74D-3A16-7673-67AC-0C532FEF24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93495" y="2425148"/>
            <a:ext cx="2992976" cy="333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277377-A8E7-77D5-B566-AE6FFF11D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2A9E9-B77A-4DC6-A56B-00523D425337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FD32BD-61AF-3EDB-A5F0-44C88B7CF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B72A1B-F3E7-C552-A4B6-E87FE105B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63F69-2E69-4493-9263-0ED57289E5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A04B3B3-590F-112E-659A-0CBC939F45D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7805531" y="2425148"/>
            <a:ext cx="2992976" cy="333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63640B3-016C-E8AE-ADC6-A5A8BA49640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599512" y="2425148"/>
            <a:ext cx="2992976" cy="333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BA0F74-78B7-1D8E-EB2A-C1DBCDE87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494" y="1047564"/>
            <a:ext cx="9425847" cy="11773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0518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7">
            <a:extLst>
              <a:ext uri="{FF2B5EF4-FFF2-40B4-BE49-F238E27FC236}">
                <a16:creationId xmlns:a16="http://schemas.microsoft.com/office/drawing/2014/main" id="{7F586C70-7F75-F4F6-FB62-1980E9476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2E1C153-93E3-28AA-EFD6-56DF1570F0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041937" y="4660052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AB415708-2313-440B-A668-6BC5B5B31402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F3AF05-A712-7CEF-24F3-E3C5D008805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6356350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63E540EE-1F44-0440-353A-1F1A96C3110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6356350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8740" y="4873752"/>
            <a:ext cx="4064508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8740" y="1348740"/>
            <a:ext cx="4064508" cy="3326506"/>
          </a:xfrm>
        </p:spPr>
        <p:txBody>
          <a:bodyPr anchor="t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285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3324F1-AAB1-82BB-4A98-EB462C533DA8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9437359-92AE-C889-87B9-89D0D7398DA1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1"/>
            <a:ext cx="12192000" cy="6857999"/>
          </a:xfrm>
          <a:custGeom>
            <a:avLst/>
            <a:gdLst>
              <a:gd name="connsiteX0" fmla="*/ 11269474 w 12192000"/>
              <a:gd name="connsiteY0" fmla="*/ 5502897 h 6857999"/>
              <a:gd name="connsiteX1" fmla="*/ 11269474 w 12192000"/>
              <a:gd name="connsiteY1" fmla="*/ 5932665 h 6857999"/>
              <a:gd name="connsiteX2" fmla="*/ 10839706 w 12192000"/>
              <a:gd name="connsiteY2" fmla="*/ 5932665 h 6857999"/>
              <a:gd name="connsiteX3" fmla="*/ 10839706 w 12192000"/>
              <a:gd name="connsiteY3" fmla="*/ 5987529 h 6857999"/>
              <a:gd name="connsiteX4" fmla="*/ 11269474 w 12192000"/>
              <a:gd name="connsiteY4" fmla="*/ 5987529 h 6857999"/>
              <a:gd name="connsiteX5" fmla="*/ 11324338 w 12192000"/>
              <a:gd name="connsiteY5" fmla="*/ 5987529 h 6857999"/>
              <a:gd name="connsiteX6" fmla="*/ 11324338 w 12192000"/>
              <a:gd name="connsiteY6" fmla="*/ 5932665 h 6857999"/>
              <a:gd name="connsiteX7" fmla="*/ 11324338 w 12192000"/>
              <a:gd name="connsiteY7" fmla="*/ 5502897 h 6857999"/>
              <a:gd name="connsiteX8" fmla="*/ 877767 w 12192000"/>
              <a:gd name="connsiteY8" fmla="*/ 871903 h 6857999"/>
              <a:gd name="connsiteX9" fmla="*/ 877767 w 12192000"/>
              <a:gd name="connsiteY9" fmla="*/ 926767 h 6857999"/>
              <a:gd name="connsiteX10" fmla="*/ 877767 w 12192000"/>
              <a:gd name="connsiteY10" fmla="*/ 1356535 h 6857999"/>
              <a:gd name="connsiteX11" fmla="*/ 932631 w 12192000"/>
              <a:gd name="connsiteY11" fmla="*/ 1356535 h 6857999"/>
              <a:gd name="connsiteX12" fmla="*/ 932631 w 12192000"/>
              <a:gd name="connsiteY12" fmla="*/ 926767 h 6857999"/>
              <a:gd name="connsiteX13" fmla="*/ 1362399 w 12192000"/>
              <a:gd name="connsiteY13" fmla="*/ 926767 h 6857999"/>
              <a:gd name="connsiteX14" fmla="*/ 1362399 w 12192000"/>
              <a:gd name="connsiteY14" fmla="*/ 871903 h 6857999"/>
              <a:gd name="connsiteX15" fmla="*/ 932631 w 12192000"/>
              <a:gd name="connsiteY15" fmla="*/ 871903 h 6857999"/>
              <a:gd name="connsiteX16" fmla="*/ 0 w 12192000"/>
              <a:gd name="connsiteY16" fmla="*/ 0 h 6857999"/>
              <a:gd name="connsiteX17" fmla="*/ 12192000 w 12192000"/>
              <a:gd name="connsiteY17" fmla="*/ 0 h 6857999"/>
              <a:gd name="connsiteX18" fmla="*/ 12192000 w 12192000"/>
              <a:gd name="connsiteY18" fmla="*/ 6857999 h 6857999"/>
              <a:gd name="connsiteX19" fmla="*/ 0 w 12192000"/>
              <a:gd name="connsiteY1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0" h="6857999">
                <a:moveTo>
                  <a:pt x="11269474" y="5502897"/>
                </a:moveTo>
                <a:lnTo>
                  <a:pt x="11269474" y="5932665"/>
                </a:lnTo>
                <a:lnTo>
                  <a:pt x="10839706" y="5932665"/>
                </a:lnTo>
                <a:lnTo>
                  <a:pt x="10839706" y="5987529"/>
                </a:lnTo>
                <a:lnTo>
                  <a:pt x="11269474" y="5987529"/>
                </a:lnTo>
                <a:lnTo>
                  <a:pt x="11324338" y="5987529"/>
                </a:lnTo>
                <a:lnTo>
                  <a:pt x="11324338" y="5932665"/>
                </a:lnTo>
                <a:lnTo>
                  <a:pt x="11324338" y="5502897"/>
                </a:lnTo>
                <a:close/>
                <a:moveTo>
                  <a:pt x="877767" y="871903"/>
                </a:moveTo>
                <a:lnTo>
                  <a:pt x="877767" y="926767"/>
                </a:lnTo>
                <a:lnTo>
                  <a:pt x="877767" y="1356535"/>
                </a:lnTo>
                <a:lnTo>
                  <a:pt x="932631" y="1356535"/>
                </a:lnTo>
                <a:lnTo>
                  <a:pt x="932631" y="926767"/>
                </a:lnTo>
                <a:lnTo>
                  <a:pt x="1362399" y="926767"/>
                </a:lnTo>
                <a:lnTo>
                  <a:pt x="1362399" y="871903"/>
                </a:lnTo>
                <a:lnTo>
                  <a:pt x="932631" y="87190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2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5" name="Rectangle 27">
            <a:extLst>
              <a:ext uri="{FF2B5EF4-FFF2-40B4-BE49-F238E27FC236}">
                <a16:creationId xmlns:a16="http://schemas.microsoft.com/office/drawing/2014/main" id="{FF3A7D3F-4A68-8C0F-3FF9-B4E1EF3F1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27">
            <a:extLst>
              <a:ext uri="{FF2B5EF4-FFF2-40B4-BE49-F238E27FC236}">
                <a16:creationId xmlns:a16="http://schemas.microsoft.com/office/drawing/2014/main" id="{FEDF87E0-0EB7-6D63-D3F2-050448502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C34E25-02B2-AB16-CD37-848C973CD2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2717" y="3895685"/>
            <a:ext cx="8126567" cy="873742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56FD6C-382A-89AC-5218-83B303CEF5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717" y="1431235"/>
            <a:ext cx="8126567" cy="2326281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055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B452C4-7F54-F55D-1491-B1B40FCBC1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CA6795CE-B2F5-5B08-DE09-21D013BD0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C13EF13F-A725-B312-E44A-3E39AC801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9CBAA-C12C-4024-AEF3-5D15655BA02C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8740" y="1348740"/>
            <a:ext cx="8163306" cy="45222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7884" y="1943101"/>
            <a:ext cx="8163306" cy="4015564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482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4BDE3-55ED-47D3-BEC0-77B6A1C3C0E8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62348" y="2823211"/>
            <a:ext cx="9477358" cy="283983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348" y="1348740"/>
            <a:ext cx="9477358" cy="134874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0637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9D84E-9BC3-8D6E-97C3-0AD7829387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89387" y="46600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B3DBEB44-6494-403F-ADE8-ACABB96B4709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4DE61-4C99-4D45-3493-01A6E135AB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77917" y="6356350"/>
            <a:ext cx="32800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D2880-C028-E42E-9A7A-7D8BFD458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84" y="6356350"/>
            <a:ext cx="569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0B363F69-2E69-4493-9263-0ED57289E5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4652B-9BF0-F692-0800-30083BC7E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9244" y="2240267"/>
            <a:ext cx="9359261" cy="3562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23C878-2395-ACB6-D3C4-2C3F1CDD1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245" y="1047564"/>
            <a:ext cx="9359262" cy="1177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324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87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58" r:id="rId23"/>
    <p:sldLayoutId id="2147483759" r:id="rId24"/>
    <p:sldLayoutId id="2147483760" r:id="rId25"/>
    <p:sldLayoutId id="2147483761" r:id="rId26"/>
    <p:sldLayoutId id="2147483762" r:id="rId27"/>
    <p:sldLayoutId id="2147483763" r:id="rId28"/>
    <p:sldLayoutId id="2147483764" r:id="rId29"/>
    <p:sldLayoutId id="2147483765" r:id="rId30"/>
    <p:sldLayoutId id="2147483766" r:id="rId31"/>
    <p:sldLayoutId id="2147483767" r:id="rId32"/>
    <p:sldLayoutId id="2147483768" r:id="rId33"/>
    <p:sldLayoutId id="2147483769" r:id="rId34"/>
    <p:sldLayoutId id="2147483770" r:id="rId35"/>
    <p:sldLayoutId id="2147483771" r:id="rId36"/>
    <p:sldLayoutId id="2147483772" r:id="rId37"/>
    <p:sldLayoutId id="2147483773" r:id="rId38"/>
    <p:sldLayoutId id="2147483774" r:id="rId39"/>
    <p:sldLayoutId id="2147483775" r:id="rId40"/>
    <p:sldLayoutId id="2147483776" r:id="rId41"/>
    <p:sldLayoutId id="2147483777" r:id="rId42"/>
    <p:sldLayoutId id="2147483778" r:id="rId43"/>
    <p:sldLayoutId id="2147483779" r:id="rId44"/>
    <p:sldLayoutId id="2147483780" r:id="rId45"/>
    <p:sldLayoutId id="2147483781" r:id="rId46"/>
    <p:sldLayoutId id="2147483782" r:id="rId47"/>
    <p:sldLayoutId id="2147483783" r:id="rId48"/>
    <p:sldLayoutId id="2147483784" r:id="rId49"/>
    <p:sldLayoutId id="2147483785" r:id="rId50"/>
    <p:sldLayoutId id="2147483786" r:id="rId51"/>
    <p:sldLayoutId id="2147483788" r:id="rId52"/>
    <p:sldLayoutId id="2147483789" r:id="rId5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all" spc="5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37744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predict" TargetMode="External"/><Relationship Id="rId2" Type="http://schemas.openxmlformats.org/officeDocument/2006/relationships/hyperlink" Target="http://127.0.0.1:8000/docs" TargetMode="Externa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ritikaraj13/Deploying-Machine-Learning-Models-with-FastAPI-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drop of liquid in a petri dish">
            <a:extLst>
              <a:ext uri="{FF2B5EF4-FFF2-40B4-BE49-F238E27FC236}">
                <a16:creationId xmlns:a16="http://schemas.microsoft.com/office/drawing/2014/main" id="{7769C475-735F-C6B7-1A43-3FCA49F03922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 rotWithShape="1">
          <a:blip r:embed="rId3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31" y="1"/>
            <a:ext cx="1219200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5D0915B-12C2-B6C3-46D2-2D895C216C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E2E2E5"/>
                </a:solidFill>
                <a:ea typeface="+mj-lt"/>
                <a:cs typeface="+mj-lt"/>
              </a:rPr>
              <a:t>Deploying Machine Learning Models with </a:t>
            </a:r>
            <a:r>
              <a:rPr lang="en-US" sz="4400" err="1">
                <a:solidFill>
                  <a:srgbClr val="E2E2E5"/>
                </a:solidFill>
                <a:ea typeface="+mj-lt"/>
                <a:cs typeface="+mj-lt"/>
              </a:rPr>
              <a:t>FastAPI</a:t>
            </a:r>
            <a:endParaRPr lang="en-US" sz="4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11AFE5-7820-D081-2A6A-D95A9C5BE4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2800" dirty="0">
                <a:solidFill>
                  <a:srgbClr val="E2E2E5"/>
                </a:solidFill>
                <a:ea typeface="+mn-lt"/>
                <a:cs typeface="+mn-lt"/>
              </a:rPr>
              <a:t>Bridging the Gap from Model to Production</a:t>
            </a:r>
          </a:p>
          <a:p>
            <a:endParaRPr lang="en-US" sz="2800" dirty="0">
              <a:solidFill>
                <a:srgbClr val="E2E2E5"/>
              </a:solidFill>
            </a:endParaRPr>
          </a:p>
          <a:p>
            <a:r>
              <a:rPr lang="en-US" dirty="0">
                <a:solidFill>
                  <a:srgbClr val="E2E2E5"/>
                </a:solidFill>
                <a:ea typeface="+mn-lt"/>
                <a:cs typeface="+mn-lt"/>
              </a:rPr>
              <a:t>AI Engineering Internship Assignment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solidFill>
                  <a:srgbClr val="E2E2E5"/>
                </a:solidFill>
                <a:ea typeface="+mn-lt"/>
                <a:cs typeface="+mn-lt"/>
              </a:rPr>
              <a:t>BY KRITIKA RAJ</a:t>
            </a: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45CFFABE-4A8E-59A1-B3D5-C2C4D1A5A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27">
            <a:extLst>
              <a:ext uri="{FF2B5EF4-FFF2-40B4-BE49-F238E27FC236}">
                <a16:creationId xmlns:a16="http://schemas.microsoft.com/office/drawing/2014/main" id="{41010C30-CC3E-CC2E-30AE-856548AD4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42702" y="5505591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145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84941-87FF-CAD4-3D33-B7B16F16F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997" y="1412946"/>
            <a:ext cx="1801057" cy="4435010"/>
          </a:xfrm>
        </p:spPr>
        <p:txBody>
          <a:bodyPr/>
          <a:lstStyle/>
          <a:p>
            <a:r>
              <a:rPr lang="en-US" sz="2800" b="1" dirty="0"/>
              <a:t>What is </a:t>
            </a:r>
            <a:r>
              <a:rPr lang="en-US" sz="2800" b="1" err="1"/>
              <a:t>FastAPI</a:t>
            </a:r>
            <a:r>
              <a:rPr lang="en-US" sz="2800" b="1" dirty="0"/>
              <a:t> &amp; </a:t>
            </a:r>
            <a:r>
              <a:rPr lang="en-US" sz="2800" dirty="0"/>
              <a:t>Why</a:t>
            </a:r>
            <a:r>
              <a:rPr lang="en-US" sz="2800" b="1" dirty="0"/>
              <a:t> AI Engineers Love It?</a:t>
            </a:r>
            <a:endParaRPr lang="en-US" sz="2800"/>
          </a:p>
          <a:p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867CE-F44C-C8C2-2E2E-600A04B166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36496" y="205247"/>
            <a:ext cx="7988833" cy="544142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/>
            <a:endParaRPr lang="en-US" sz="1600" b="1" dirty="0"/>
          </a:p>
          <a:p>
            <a:pPr marL="285750" indent="-285750" algn="l">
              <a:buFont typeface="Arial"/>
              <a:buChar char="•"/>
            </a:pPr>
            <a:r>
              <a:rPr lang="en-US" sz="1600" b="1" dirty="0">
                <a:ea typeface="+mn-lt"/>
                <a:cs typeface="+mn-lt"/>
              </a:rPr>
              <a:t>What is </a:t>
            </a:r>
            <a:r>
              <a:rPr lang="en-US" sz="1600" b="1" dirty="0" err="1">
                <a:ea typeface="+mn-lt"/>
                <a:cs typeface="+mn-lt"/>
              </a:rPr>
              <a:t>FastAPI</a:t>
            </a:r>
            <a:r>
              <a:rPr lang="en-US" sz="1600" b="1" dirty="0">
                <a:ea typeface="+mn-lt"/>
                <a:cs typeface="+mn-lt"/>
              </a:rPr>
              <a:t>?</a:t>
            </a:r>
            <a:endParaRPr lang="en-US" sz="1600"/>
          </a:p>
          <a:p>
            <a:pPr marL="523240" lvl="1" indent="-285750" algn="l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A modern, fast (high-performance) web framework for building APIs with Python 3.7+.</a:t>
            </a:r>
            <a:endParaRPr lang="en-US" sz="1600"/>
          </a:p>
          <a:p>
            <a:pPr marL="523240" lvl="1" indent="-285750" algn="l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Based on standard Python type hints.</a:t>
            </a:r>
            <a:endParaRPr lang="en-US" sz="1600"/>
          </a:p>
          <a:p>
            <a:pPr marL="523240" lvl="1" indent="-285750" algn="l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Built on Starlette (for web parts) and </a:t>
            </a:r>
            <a:r>
              <a:rPr lang="en-US" sz="1600" dirty="0" err="1">
                <a:ea typeface="+mn-lt"/>
                <a:cs typeface="+mn-lt"/>
              </a:rPr>
              <a:t>Pydantic</a:t>
            </a:r>
            <a:r>
              <a:rPr lang="en-US" sz="1600" dirty="0">
                <a:ea typeface="+mn-lt"/>
                <a:cs typeface="+mn-lt"/>
              </a:rPr>
              <a:t> (for data parts).</a:t>
            </a:r>
            <a:endParaRPr lang="en-US" sz="1600"/>
          </a:p>
          <a:p>
            <a:pPr marL="285750" indent="-285750" algn="l">
              <a:buFont typeface="Arial"/>
              <a:buChar char="•"/>
            </a:pPr>
            <a:r>
              <a:rPr lang="en-US" sz="1600" b="1" dirty="0">
                <a:ea typeface="+mn-lt"/>
                <a:cs typeface="+mn-lt"/>
              </a:rPr>
              <a:t>Why is it Great for AI/ML?</a:t>
            </a:r>
            <a:endParaRPr lang="en-US" sz="1600"/>
          </a:p>
          <a:p>
            <a:pPr marL="523240" lvl="1" indent="-285750" algn="l">
              <a:buFont typeface="Arial"/>
              <a:buChar char="•"/>
            </a:pPr>
            <a:r>
              <a:rPr lang="en-US" sz="1600" b="1" dirty="0">
                <a:ea typeface="+mn-lt"/>
                <a:cs typeface="+mn-lt"/>
              </a:rPr>
              <a:t>Speed</a:t>
            </a:r>
            <a:endParaRPr lang="en-US" sz="1600" dirty="0">
              <a:ea typeface="+mn-lt"/>
              <a:cs typeface="+mn-lt"/>
            </a:endParaRPr>
          </a:p>
          <a:p>
            <a:pPr marL="523240" lvl="1" indent="-285750" algn="l">
              <a:buFont typeface="Arial"/>
              <a:buChar char="•"/>
            </a:pPr>
            <a:r>
              <a:rPr lang="en-US" sz="1600" b="1" dirty="0">
                <a:ea typeface="+mn-lt"/>
                <a:cs typeface="+mn-lt"/>
              </a:rPr>
              <a:t>Easy APIs</a:t>
            </a:r>
            <a:endParaRPr lang="en-US" sz="1600" dirty="0">
              <a:ea typeface="+mn-lt"/>
              <a:cs typeface="+mn-lt"/>
            </a:endParaRPr>
          </a:p>
          <a:p>
            <a:pPr marL="523240" lvl="1" indent="-285750" algn="l">
              <a:buFont typeface="Arial"/>
              <a:buChar char="•"/>
            </a:pPr>
            <a:r>
              <a:rPr lang="en-US" sz="1600" b="1" dirty="0">
                <a:ea typeface="+mn-lt"/>
                <a:cs typeface="+mn-lt"/>
              </a:rPr>
              <a:t>Automatic Docs</a:t>
            </a:r>
            <a:endParaRPr lang="en-US" sz="1600" dirty="0">
              <a:ea typeface="+mn-lt"/>
              <a:cs typeface="+mn-lt"/>
            </a:endParaRPr>
          </a:p>
          <a:p>
            <a:pPr marL="523240" lvl="1" indent="-285750" algn="l">
              <a:buFont typeface="Arial"/>
              <a:buChar char="•"/>
            </a:pPr>
            <a:r>
              <a:rPr lang="en-US" sz="1600" b="1" dirty="0">
                <a:ea typeface="+mn-lt"/>
                <a:cs typeface="+mn-lt"/>
              </a:rPr>
              <a:t>Data Validation</a:t>
            </a:r>
            <a:endParaRPr lang="en-US" sz="1600" dirty="0">
              <a:ea typeface="+mn-lt"/>
              <a:cs typeface="+mn-lt"/>
            </a:endParaRPr>
          </a:p>
          <a:p>
            <a:pPr marL="523240" lvl="1" indent="-285750" algn="l">
              <a:buFont typeface="Arial"/>
              <a:buChar char="•"/>
            </a:pPr>
            <a:r>
              <a:rPr lang="en-US" sz="1600" b="1" dirty="0">
                <a:ea typeface="+mn-lt"/>
                <a:cs typeface="+mn-lt"/>
              </a:rPr>
              <a:t>Asynchronous Support</a:t>
            </a:r>
            <a:endParaRPr lang="en-US" sz="1600" dirty="0">
              <a:ea typeface="+mn-lt"/>
              <a:cs typeface="+mn-lt"/>
            </a:endParaRPr>
          </a:p>
          <a:p>
            <a:pPr marL="523240" lvl="1" indent="-285750" algn="l">
              <a:buFont typeface="Arial"/>
              <a:buChar char="•"/>
            </a:pPr>
            <a:r>
              <a:rPr lang="en-US" sz="1600" b="1" dirty="0">
                <a:ea typeface="+mn-lt"/>
                <a:cs typeface="+mn-lt"/>
              </a:rPr>
              <a:t>Analogy</a:t>
            </a:r>
            <a:endParaRPr lang="en-US" sz="16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EA8D0-2CFA-EEAA-0866-57316100B1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89387" y="4660052"/>
            <a:ext cx="2743200" cy="365125"/>
          </a:xfrm>
        </p:spPr>
        <p:txBody>
          <a:bodyPr/>
          <a:lstStyle/>
          <a:p>
            <a:fld id="{0CF4A96C-F87F-40C3-9426-2E39B925D357}" type="datetime1">
              <a:rPr lang="en-US" smtClean="0"/>
              <a:pPr/>
              <a:t>7/20/2025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E3FD2-5CF1-A45F-3674-06C79E640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77917" y="6356350"/>
            <a:ext cx="3280068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9887A-26C3-C440-59D2-C03FC5A6B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84" y="6356350"/>
            <a:ext cx="569755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578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BA4AC-8094-8136-B492-AAD62B255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97" y="1734527"/>
            <a:ext cx="2493271" cy="170817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800" b="1" dirty="0"/>
              <a:t>The ML Model Deployment Challenge</a:t>
            </a:r>
            <a:endParaRPr lang="en-US" sz="2800" dirty="0"/>
          </a:p>
          <a:p>
            <a:endParaRPr lang="en-US" sz="4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5C16DD-0ED6-3900-3BFA-8607CC82331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86236" y="768367"/>
            <a:ext cx="7611620" cy="558279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600" b="1" dirty="0">
                <a:ea typeface="+mn-lt"/>
                <a:cs typeface="+mn-lt"/>
              </a:rPr>
              <a:t>The Problem:</a:t>
            </a:r>
            <a:r>
              <a:rPr lang="en-US" sz="1600" dirty="0">
                <a:ea typeface="+mn-lt"/>
                <a:cs typeface="+mn-lt"/>
              </a:rPr>
              <a:t> I </a:t>
            </a:r>
            <a:r>
              <a:rPr lang="en-US" sz="1600" dirty="0" err="1">
                <a:ea typeface="+mn-lt"/>
                <a:cs typeface="+mn-lt"/>
              </a:rPr>
              <a:t>hvae</a:t>
            </a:r>
            <a:r>
              <a:rPr lang="en-US" sz="1600" dirty="0">
                <a:ea typeface="+mn-lt"/>
                <a:cs typeface="+mn-lt"/>
              </a:rPr>
              <a:t> trained a brilliant Machine Learning model. Now what?</a:t>
            </a:r>
            <a:endParaRPr lang="en-US" sz="1600" dirty="0"/>
          </a:p>
          <a:p>
            <a:r>
              <a:rPr lang="en-US" sz="1600" b="1" dirty="0">
                <a:ea typeface="+mn-lt"/>
                <a:cs typeface="+mn-lt"/>
              </a:rPr>
              <a:t>The Solution: Web APIs (Application Programming Interfaces)</a:t>
            </a:r>
            <a:endParaRPr lang="en-US" sz="1600" dirty="0"/>
          </a:p>
          <a:p>
            <a:pPr marL="237490" lvl="1"/>
            <a:r>
              <a:rPr lang="en-US" sz="1600" dirty="0">
                <a:ea typeface="+mn-lt"/>
                <a:cs typeface="+mn-lt"/>
              </a:rPr>
              <a:t>An API defines how different software components should interact.</a:t>
            </a:r>
            <a:endParaRPr lang="en-US" sz="1600" dirty="0"/>
          </a:p>
          <a:p>
            <a:r>
              <a:rPr lang="en-US" sz="1600" b="1" dirty="0">
                <a:ea typeface="+mn-lt"/>
                <a:cs typeface="+mn-lt"/>
              </a:rPr>
              <a:t>Our Workflow (High-Level):</a:t>
            </a:r>
            <a:endParaRPr lang="en-US" sz="1600" dirty="0"/>
          </a:p>
          <a:p>
            <a:pPr marL="237490" lvl="1"/>
            <a:r>
              <a:rPr lang="en-US" sz="1600" b="1" dirty="0">
                <a:ea typeface="+mn-lt"/>
                <a:cs typeface="+mn-lt"/>
              </a:rPr>
              <a:t>Train &amp; Save</a:t>
            </a:r>
            <a:r>
              <a:rPr lang="en-US" sz="1600" dirty="0">
                <a:ea typeface="+mn-lt"/>
                <a:cs typeface="+mn-lt"/>
              </a:rPr>
              <a:t> the ML Model.</a:t>
            </a:r>
            <a:endParaRPr lang="en-US" sz="1600" dirty="0"/>
          </a:p>
          <a:p>
            <a:pPr marL="237490" lvl="1"/>
            <a:r>
              <a:rPr lang="en-US" sz="1600" b="1" dirty="0">
                <a:ea typeface="+mn-lt"/>
                <a:cs typeface="+mn-lt"/>
              </a:rPr>
              <a:t>Build</a:t>
            </a:r>
            <a:r>
              <a:rPr lang="en-US" sz="1600" dirty="0">
                <a:ea typeface="+mn-lt"/>
                <a:cs typeface="+mn-lt"/>
              </a:rPr>
              <a:t> a </a:t>
            </a:r>
            <a:r>
              <a:rPr lang="en-US" sz="1600" dirty="0" err="1">
                <a:ea typeface="+mn-lt"/>
                <a:cs typeface="+mn-lt"/>
              </a:rPr>
              <a:t>FastAPI</a:t>
            </a:r>
            <a:r>
              <a:rPr lang="en-US" sz="1600" dirty="0">
                <a:ea typeface="+mn-lt"/>
                <a:cs typeface="+mn-lt"/>
              </a:rPr>
              <a:t> Application that loads the model.</a:t>
            </a:r>
          </a:p>
          <a:p>
            <a:pPr marL="237490" lvl="1"/>
            <a:r>
              <a:rPr lang="en-US" sz="1600" b="1" dirty="0">
                <a:ea typeface="+mn-lt"/>
                <a:cs typeface="+mn-lt"/>
              </a:rPr>
              <a:t>Run</a:t>
            </a:r>
            <a:r>
              <a:rPr lang="en-US" sz="1600" dirty="0">
                <a:ea typeface="+mn-lt"/>
                <a:cs typeface="+mn-lt"/>
              </a:rPr>
              <a:t> the </a:t>
            </a:r>
            <a:r>
              <a:rPr lang="en-US" sz="1600" dirty="0" err="1">
                <a:ea typeface="+mn-lt"/>
                <a:cs typeface="+mn-lt"/>
              </a:rPr>
              <a:t>FastAPI</a:t>
            </a:r>
            <a:r>
              <a:rPr lang="en-US" sz="1600" dirty="0">
                <a:ea typeface="+mn-lt"/>
                <a:cs typeface="+mn-lt"/>
              </a:rPr>
              <a:t> Application as a web service.</a:t>
            </a:r>
          </a:p>
          <a:p>
            <a:pPr marL="237490" lvl="1"/>
            <a:r>
              <a:rPr lang="en-US" sz="1600" b="1" dirty="0">
                <a:ea typeface="+mn-lt"/>
                <a:cs typeface="+mn-lt"/>
              </a:rPr>
              <a:t>Client makes API request</a:t>
            </a:r>
            <a:r>
              <a:rPr lang="en-US" sz="1600" dirty="0">
                <a:ea typeface="+mn-lt"/>
                <a:cs typeface="+mn-lt"/>
              </a:rPr>
              <a:t> -&gt; Gets prediction!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D5377A-ECB9-ABC2-7182-48B5AA4A39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89387" y="4660052"/>
            <a:ext cx="2743200" cy="365125"/>
          </a:xfrm>
        </p:spPr>
        <p:txBody>
          <a:bodyPr/>
          <a:lstStyle/>
          <a:p>
            <a:fld id="{F36591CE-6C9F-4FF4-9A36-F443B9D7F755}" type="datetime1">
              <a:rPr lang="en-US" smtClean="0"/>
              <a:pPr/>
              <a:t>7/20/2025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73CC20-8D9A-24C4-4CE1-0CAB1602F4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77917" y="6356350"/>
            <a:ext cx="3280068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D53E96-C95C-49C6-58F6-5CB12D7F7D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84" y="6356350"/>
            <a:ext cx="569755" cy="365125"/>
          </a:xfrm>
        </p:spPr>
        <p:txBody>
          <a:bodyPr/>
          <a:lstStyle/>
          <a:p>
            <a:fld id="{0B363F69-2E69-4493-9263-0ED57289E59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Rectangle 27">
            <a:extLst>
              <a:ext uri="{FF2B5EF4-FFF2-40B4-BE49-F238E27FC236}">
                <a16:creationId xmlns:a16="http://schemas.microsoft.com/office/drawing/2014/main" id="{EB8C567B-D522-FD50-4E4C-A6C41A31B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808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9BF8230-F8D7-ED50-63B9-8C0D78080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713" y="934004"/>
            <a:ext cx="3774883" cy="1564027"/>
          </a:xfrm>
        </p:spPr>
        <p:txBody>
          <a:bodyPr/>
          <a:lstStyle/>
          <a:p>
            <a:r>
              <a:rPr lang="en-US" sz="2800" b="1"/>
              <a:t>Step 1: Train &amp; Save Your ML Model (The "Chef")</a:t>
            </a:r>
            <a:endParaRPr lang="en-US" sz="2800"/>
          </a:p>
          <a:p>
            <a:endParaRPr lang="en-US" sz="48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FC7E6B1-7AD7-7F0B-A68C-B2E563E38B0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5813" y="2386551"/>
            <a:ext cx="4281451" cy="396461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en-US" sz="1400" b="1" dirty="0">
                <a:ea typeface="+mn-lt"/>
                <a:cs typeface="+mn-lt"/>
              </a:rPr>
              <a:t>Goal:</a:t>
            </a:r>
            <a:r>
              <a:rPr lang="en-US" sz="1400" dirty="0">
                <a:ea typeface="+mn-lt"/>
                <a:cs typeface="+mn-lt"/>
              </a:rPr>
              <a:t> Create a trained ML model and save it for future use.</a:t>
            </a:r>
          </a:p>
          <a:p>
            <a:pPr>
              <a:buFont typeface="Arial"/>
              <a:buChar char="•"/>
            </a:pPr>
            <a:r>
              <a:rPr lang="en-US" sz="1400" b="1" dirty="0">
                <a:ea typeface="+mn-lt"/>
                <a:cs typeface="+mn-lt"/>
              </a:rPr>
              <a:t>Our Project Example: Iris Species Prediction</a:t>
            </a:r>
            <a:endParaRPr lang="en-US" sz="1400" dirty="0"/>
          </a:p>
          <a:p>
            <a:pPr marL="523240" lvl="1" indent="-285750">
              <a:buFont typeface="Arial"/>
              <a:buChar char="•"/>
            </a:pPr>
            <a:r>
              <a:rPr lang="en-US" sz="1400" b="1" dirty="0">
                <a:ea typeface="+mn-lt"/>
                <a:cs typeface="+mn-lt"/>
              </a:rPr>
              <a:t>Dataset:</a:t>
            </a:r>
            <a:r>
              <a:rPr lang="en-US" sz="1400" dirty="0">
                <a:ea typeface="+mn-lt"/>
                <a:cs typeface="+mn-lt"/>
              </a:rPr>
              <a:t> Iris flower dataset (features: sepal length/width, petal length/width; target: species type - </a:t>
            </a:r>
            <a:r>
              <a:rPr lang="en-US" sz="1400" err="1">
                <a:ea typeface="+mn-lt"/>
                <a:cs typeface="+mn-lt"/>
              </a:rPr>
              <a:t>Setosa</a:t>
            </a:r>
            <a:r>
              <a:rPr lang="en-US" sz="1400" dirty="0">
                <a:ea typeface="+mn-lt"/>
                <a:cs typeface="+mn-lt"/>
              </a:rPr>
              <a:t>, Versicolor, Virginica).</a:t>
            </a:r>
            <a:endParaRPr lang="en-US" sz="1400" dirty="0"/>
          </a:p>
          <a:p>
            <a:pPr marL="523240" lvl="1" indent="-285750">
              <a:buFont typeface="Arial"/>
              <a:buChar char="•"/>
            </a:pPr>
            <a:r>
              <a:rPr lang="en-US" sz="1400" b="1" dirty="0">
                <a:ea typeface="+mn-lt"/>
                <a:cs typeface="+mn-lt"/>
              </a:rPr>
              <a:t>Model:</a:t>
            </a:r>
            <a:r>
              <a:rPr lang="en-US" sz="1400" dirty="0">
                <a:ea typeface="+mn-lt"/>
                <a:cs typeface="+mn-lt"/>
              </a:rPr>
              <a:t> A simple classification model, like Logistic Regression.</a:t>
            </a:r>
          </a:p>
          <a:p>
            <a:pPr marL="523240" lvl="1" indent="-285750">
              <a:buFont typeface="Arial"/>
            </a:pPr>
            <a:endParaRPr lang="en-US" sz="1400" dirty="0"/>
          </a:p>
          <a:p>
            <a:pPr>
              <a:buFont typeface="Arial"/>
              <a:buChar char="•"/>
            </a:pPr>
            <a:r>
              <a:rPr lang="en-US" sz="1400" b="1" dirty="0">
                <a:ea typeface="+mn-lt"/>
                <a:cs typeface="+mn-lt"/>
              </a:rPr>
              <a:t>Result:</a:t>
            </a:r>
            <a:r>
              <a:rPr lang="en-US" sz="1400" dirty="0">
                <a:ea typeface="+mn-lt"/>
                <a:cs typeface="+mn-lt"/>
              </a:rPr>
              <a:t> A </a:t>
            </a:r>
            <a:r>
              <a:rPr lang="en-US" sz="1400" dirty="0" err="1">
                <a:latin typeface="DM Mono"/>
              </a:rPr>
              <a:t>iris_model.pkl</a:t>
            </a:r>
            <a:r>
              <a:rPr lang="en-US" sz="1400" dirty="0">
                <a:ea typeface="+mn-lt"/>
                <a:cs typeface="+mn-lt"/>
              </a:rPr>
              <a:t> file, which is our trained model ready to be loaded by </a:t>
            </a:r>
            <a:r>
              <a:rPr lang="en-US" sz="1400" dirty="0" err="1">
                <a:ea typeface="+mn-lt"/>
                <a:cs typeface="+mn-lt"/>
              </a:rPr>
              <a:t>FastAPI</a:t>
            </a:r>
            <a:r>
              <a:rPr lang="en-US" sz="1400" dirty="0">
                <a:ea typeface="+mn-lt"/>
                <a:cs typeface="+mn-lt"/>
              </a:rPr>
              <a:t>.</a:t>
            </a:r>
            <a:endParaRPr lang="en-US" sz="1400" dirty="0"/>
          </a:p>
          <a:p>
            <a:pPr marL="237490" lvl="1"/>
            <a:endParaRPr lang="en-US" sz="1400" dirty="0"/>
          </a:p>
          <a:p>
            <a:pPr marL="0"/>
            <a:endParaRPr lang="en-US" sz="1400" b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A80190-178B-D49A-BDAF-B5F4DDCD2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C26CE-C713-4954-8E00-2596C1DCE1BA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6E2D65-423D-6986-60B4-BF7682756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D8AE0B-F575-0FAE-0FF6-FC6F46147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63F69-2E69-4493-9263-0ED57289E596}" type="slidenum">
              <a:rPr lang="en-US" smtClean="0"/>
              <a:t>4</a:t>
            </a:fld>
            <a:endParaRPr lang="en-US" dirty="0"/>
          </a:p>
        </p:txBody>
      </p:sp>
      <p:pic>
        <p:nvPicPr>
          <p:cNvPr id="3" name="Picture 2" descr="A screenshot of a computer program">
            <a:extLst>
              <a:ext uri="{FF2B5EF4-FFF2-40B4-BE49-F238E27FC236}">
                <a16:creationId xmlns:a16="http://schemas.microsoft.com/office/drawing/2014/main" id="{343FE4CE-7392-018E-4C35-67666A6F6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713" y="760203"/>
            <a:ext cx="5254385" cy="483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19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7004C-5991-EAE7-FD11-B5D54A10B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3488" y="435285"/>
            <a:ext cx="4785303" cy="1434647"/>
          </a:xfrm>
        </p:spPr>
        <p:txBody>
          <a:bodyPr>
            <a:normAutofit fontScale="90000"/>
          </a:bodyPr>
          <a:lstStyle/>
          <a:p>
            <a:r>
              <a:rPr lang="en-US" sz="2700" b="1" dirty="0"/>
              <a:t>Step 2: Building the </a:t>
            </a:r>
            <a:r>
              <a:rPr lang="en-US" sz="2700" b="1" dirty="0" err="1"/>
              <a:t>FastAPI</a:t>
            </a:r>
            <a:r>
              <a:rPr lang="en-US" sz="2700" b="1" dirty="0"/>
              <a:t> Application (</a:t>
            </a:r>
            <a:r>
              <a:rPr lang="en-US" sz="1300" b="1" dirty="0">
                <a:latin typeface="DM Mono"/>
              </a:rPr>
              <a:t>main.py</a:t>
            </a:r>
            <a:r>
              <a:rPr lang="en-US" sz="2700" b="1" dirty="0"/>
              <a:t>)</a:t>
            </a:r>
            <a:br>
              <a:rPr lang="en-US" dirty="0"/>
            </a:br>
            <a:endParaRPr lang="en-US" sz="4900"/>
          </a:p>
          <a:p>
            <a:endParaRPr lang="en-US" sz="49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F7CA05-EB25-1DC2-1F96-CB69236457D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953540" y="1686116"/>
            <a:ext cx="4794965" cy="466312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Arial"/>
              <a:buChar char="•"/>
            </a:pPr>
            <a:r>
              <a:rPr lang="en-US" sz="1400" b="1">
                <a:ea typeface="+mn-lt"/>
                <a:cs typeface="+mn-lt"/>
              </a:rPr>
              <a:t>Goal:</a:t>
            </a:r>
            <a:r>
              <a:rPr lang="en-US" sz="1400">
                <a:ea typeface="+mn-lt"/>
                <a:cs typeface="+mn-lt"/>
              </a:rPr>
              <a:t> Create a Python script (</a:t>
            </a:r>
            <a:r>
              <a:rPr lang="en-US" sz="1400">
                <a:latin typeface="DM Mono"/>
              </a:rPr>
              <a:t>main.py</a:t>
            </a:r>
            <a:r>
              <a:rPr lang="en-US" sz="1400">
                <a:ea typeface="+mn-lt"/>
                <a:cs typeface="+mn-lt"/>
              </a:rPr>
              <a:t>) that loads our </a:t>
            </a:r>
            <a:r>
              <a:rPr lang="en-US" sz="1400" err="1">
                <a:latin typeface="DM Mono"/>
              </a:rPr>
              <a:t>iris_model.pkl</a:t>
            </a:r>
            <a:r>
              <a:rPr lang="en-US" sz="1400">
                <a:ea typeface="+mn-lt"/>
                <a:cs typeface="+mn-lt"/>
              </a:rPr>
              <a:t> and exposes a prediction endpoint.</a:t>
            </a:r>
            <a:endParaRPr lang="en-US" sz="1400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1400" b="1" dirty="0">
                <a:ea typeface="+mn-lt"/>
                <a:cs typeface="+mn-lt"/>
              </a:rPr>
              <a:t>Key Components:</a:t>
            </a:r>
            <a:endParaRPr lang="en-US" sz="1400" dirty="0"/>
          </a:p>
          <a:p>
            <a:pPr marL="523240" lvl="1" indent="-285750">
              <a:buFont typeface="Arial"/>
              <a:buChar char="•"/>
            </a:pPr>
            <a:r>
              <a:rPr lang="en-US" sz="1400" b="1" err="1">
                <a:latin typeface="DM Mono"/>
              </a:rPr>
              <a:t>FastAPI</a:t>
            </a:r>
            <a:r>
              <a:rPr lang="en-US" sz="1400" b="1" dirty="0">
                <a:ea typeface="+mn-lt"/>
                <a:cs typeface="+mn-lt"/>
              </a:rPr>
              <a:t> instance:</a:t>
            </a:r>
            <a:r>
              <a:rPr lang="en-US" sz="1400" dirty="0">
                <a:ea typeface="+mn-lt"/>
                <a:cs typeface="+mn-lt"/>
              </a:rPr>
              <a:t> The main application object.</a:t>
            </a:r>
          </a:p>
          <a:p>
            <a:pPr marL="523240" lvl="1" indent="-285750">
              <a:buFont typeface="Arial"/>
              <a:buChar char="•"/>
            </a:pPr>
            <a:r>
              <a:rPr lang="en-US" sz="1400" b="1" dirty="0">
                <a:ea typeface="+mn-lt"/>
                <a:cs typeface="+mn-lt"/>
              </a:rPr>
              <a:t>Model Loading:</a:t>
            </a:r>
            <a:r>
              <a:rPr lang="en-US" sz="1400" dirty="0">
                <a:ea typeface="+mn-lt"/>
                <a:cs typeface="+mn-lt"/>
              </a:rPr>
              <a:t> Code to load </a:t>
            </a:r>
            <a:r>
              <a:rPr lang="en-US" sz="1400" err="1">
                <a:latin typeface="DM Mono"/>
              </a:rPr>
              <a:t>iris_model.pkl</a:t>
            </a:r>
            <a:r>
              <a:rPr lang="en-US" sz="1400" dirty="0">
                <a:ea typeface="+mn-lt"/>
                <a:cs typeface="+mn-lt"/>
              </a:rPr>
              <a:t> when the app starts.</a:t>
            </a:r>
          </a:p>
          <a:p>
            <a:pPr marL="523240" lvl="1" indent="-285750">
              <a:buFont typeface="Arial"/>
              <a:buChar char="•"/>
            </a:pPr>
            <a:r>
              <a:rPr lang="en-US" sz="1400" b="1" err="1">
                <a:ea typeface="+mn-lt"/>
                <a:cs typeface="+mn-lt"/>
              </a:rPr>
              <a:t>Pydantic</a:t>
            </a:r>
            <a:r>
              <a:rPr lang="en-US" sz="1400" b="1" dirty="0">
                <a:ea typeface="+mn-lt"/>
                <a:cs typeface="+mn-lt"/>
              </a:rPr>
              <a:t> </a:t>
            </a:r>
            <a:r>
              <a:rPr lang="en-US" sz="1400" b="1" err="1">
                <a:latin typeface="DM Mono"/>
              </a:rPr>
              <a:t>BaseModel</a:t>
            </a:r>
            <a:r>
              <a:rPr lang="en-US" sz="1400" b="1" dirty="0">
                <a:ea typeface="+mn-lt"/>
                <a:cs typeface="+mn-lt"/>
              </a:rPr>
              <a:t>:</a:t>
            </a:r>
            <a:r>
              <a:rPr lang="en-US" sz="1400" dirty="0">
                <a:ea typeface="+mn-lt"/>
                <a:cs typeface="+mn-lt"/>
              </a:rPr>
              <a:t> Defines the expected input data structure and types, enabling automatic validation.</a:t>
            </a:r>
          </a:p>
          <a:p>
            <a:pPr marL="523240" lvl="1" indent="-285750">
              <a:buFont typeface="Arial"/>
              <a:buChar char="•"/>
            </a:pPr>
            <a:r>
              <a:rPr lang="en-US" sz="1400" b="1" dirty="0">
                <a:latin typeface="DM Mono"/>
              </a:rPr>
              <a:t>@app.post("/predict")</a:t>
            </a:r>
            <a:r>
              <a:rPr lang="en-US" sz="1400" b="1" dirty="0">
                <a:ea typeface="+mn-lt"/>
                <a:cs typeface="+mn-lt"/>
              </a:rPr>
              <a:t> endpoint:</a:t>
            </a:r>
            <a:r>
              <a:rPr lang="en-US" sz="1400" dirty="0">
                <a:ea typeface="+mn-lt"/>
                <a:cs typeface="+mn-lt"/>
              </a:rPr>
              <a:t> The function that handles incoming prediction requests.</a:t>
            </a:r>
          </a:p>
          <a:p>
            <a:pPr>
              <a:buFont typeface="Arial"/>
              <a:buChar char="•"/>
            </a:pPr>
            <a:r>
              <a:rPr lang="en-US" sz="1400" b="1" dirty="0">
                <a:ea typeface="+mn-lt"/>
                <a:cs typeface="+mn-lt"/>
              </a:rPr>
              <a:t>Code Snippet (Key Parts of </a:t>
            </a:r>
            <a:r>
              <a:rPr lang="en-US" sz="1400" b="1" dirty="0">
                <a:latin typeface="DM Mono"/>
              </a:rPr>
              <a:t>main.py</a:t>
            </a:r>
            <a:r>
              <a:rPr lang="en-US" sz="1400" b="1" dirty="0">
                <a:ea typeface="+mn-lt"/>
                <a:cs typeface="+mn-lt"/>
              </a:rPr>
              <a:t>):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4A3DF2-E03B-1027-4BD8-7049A8732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A57D2-DD83-4392-B758-C6439A5F9772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670F64-8300-6588-8D9B-DCEE12D68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1CD0D3-5534-F6FC-2776-66488BF3C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63F69-2E69-4493-9263-0ED57289E596}" type="slidenum">
              <a:rPr lang="en-US" smtClean="0"/>
              <a:t>5</a:t>
            </a:fld>
            <a:endParaRPr lang="en-US" dirty="0"/>
          </a:p>
        </p:txBody>
      </p:sp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12F3A05-744D-4B89-338D-7EB40FDF1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46" y="852128"/>
            <a:ext cx="6141647" cy="515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88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9C1FBA6-2943-23B3-3402-B911085D2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208" y="1526357"/>
            <a:ext cx="6858000" cy="3863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800" b="1" dirty="0"/>
              <a:t>Step 3: Running &amp; Testing Our API</a:t>
            </a:r>
            <a:endParaRPr lang="en-US" sz="2800" dirty="0"/>
          </a:p>
          <a:p>
            <a:endParaRPr lang="en-US" sz="48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E9AC761-6A76-C5A4-4BE3-D371C92436F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0680" y="1304831"/>
            <a:ext cx="11271360" cy="488560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Arial"/>
              <a:buChar char="•"/>
            </a:pPr>
            <a:r>
              <a:rPr lang="en-US" sz="1400" b="1" dirty="0">
                <a:ea typeface="+mn-lt"/>
                <a:cs typeface="+mn-lt"/>
              </a:rPr>
              <a:t>Running the </a:t>
            </a:r>
            <a:r>
              <a:rPr lang="en-US" sz="1400" b="1" dirty="0" err="1">
                <a:ea typeface="+mn-lt"/>
                <a:cs typeface="+mn-lt"/>
              </a:rPr>
              <a:t>FastAPI</a:t>
            </a:r>
            <a:r>
              <a:rPr lang="en-US" sz="1400" b="1" dirty="0">
                <a:ea typeface="+mn-lt"/>
                <a:cs typeface="+mn-lt"/>
              </a:rPr>
              <a:t> App:</a:t>
            </a:r>
            <a:endParaRPr lang="en-US" sz="1400" dirty="0"/>
          </a:p>
          <a:p>
            <a:pPr marL="523240" lvl="1" indent="-285750">
              <a:buFont typeface="Arial"/>
              <a:buChar char="•"/>
            </a:pPr>
            <a:r>
              <a:rPr lang="en-US" sz="1400" dirty="0">
                <a:ea typeface="+mn-lt"/>
                <a:cs typeface="+mn-lt"/>
              </a:rPr>
              <a:t>Open your terminal in the same directory as </a:t>
            </a:r>
            <a:r>
              <a:rPr lang="en-US" sz="1400" dirty="0">
                <a:latin typeface="DM Mono"/>
              </a:rPr>
              <a:t>main.py</a:t>
            </a:r>
            <a:r>
              <a:rPr lang="en-US" sz="1400" dirty="0">
                <a:ea typeface="+mn-lt"/>
                <a:cs typeface="+mn-lt"/>
              </a:rPr>
              <a:t> and </a:t>
            </a:r>
            <a:r>
              <a:rPr lang="en-US" sz="1400" err="1">
                <a:latin typeface="DM Mono"/>
              </a:rPr>
              <a:t>iris_model.pkl</a:t>
            </a:r>
            <a:r>
              <a:rPr lang="en-US" sz="1400" dirty="0">
                <a:ea typeface="+mn-lt"/>
                <a:cs typeface="+mn-lt"/>
              </a:rPr>
              <a:t>.</a:t>
            </a:r>
          </a:p>
          <a:p>
            <a:pPr marL="523240" lvl="1" indent="-285750">
              <a:buFont typeface="Arial"/>
              <a:buChar char="•"/>
            </a:pPr>
            <a:r>
              <a:rPr lang="en-US" sz="1400" dirty="0">
                <a:ea typeface="+mn-lt"/>
                <a:cs typeface="+mn-lt"/>
              </a:rPr>
              <a:t>Ensure </a:t>
            </a:r>
            <a:r>
              <a:rPr lang="en-US" sz="1400" err="1">
                <a:latin typeface="DM Mono"/>
              </a:rPr>
              <a:t>fastapi</a:t>
            </a:r>
            <a:r>
              <a:rPr lang="en-US" sz="1400" dirty="0">
                <a:ea typeface="+mn-lt"/>
                <a:cs typeface="+mn-lt"/>
              </a:rPr>
              <a:t>, </a:t>
            </a:r>
            <a:r>
              <a:rPr lang="en-US" sz="1400" err="1">
                <a:latin typeface="DM Mono"/>
              </a:rPr>
              <a:t>uvicorn</a:t>
            </a:r>
            <a:r>
              <a:rPr lang="en-US" sz="1400" dirty="0">
                <a:ea typeface="+mn-lt"/>
                <a:cs typeface="+mn-lt"/>
              </a:rPr>
              <a:t>, and </a:t>
            </a:r>
            <a:r>
              <a:rPr lang="en-US" sz="1400" dirty="0">
                <a:latin typeface="DM Mono"/>
              </a:rPr>
              <a:t>scikit-learn</a:t>
            </a:r>
            <a:r>
              <a:rPr lang="en-US" sz="1400" dirty="0">
                <a:ea typeface="+mn-lt"/>
                <a:cs typeface="+mn-lt"/>
              </a:rPr>
              <a:t> are installed (</a:t>
            </a:r>
            <a:r>
              <a:rPr lang="en-US" sz="1400" dirty="0">
                <a:latin typeface="DM Mono"/>
              </a:rPr>
              <a:t>pip install </a:t>
            </a:r>
            <a:r>
              <a:rPr lang="en-US" sz="1400" err="1">
                <a:latin typeface="DM Mono"/>
              </a:rPr>
              <a:t>fastapi</a:t>
            </a:r>
            <a:r>
              <a:rPr lang="en-US" sz="1400" dirty="0">
                <a:latin typeface="DM Mono"/>
              </a:rPr>
              <a:t> </a:t>
            </a:r>
            <a:r>
              <a:rPr lang="en-US" sz="1400" err="1">
                <a:latin typeface="DM Mono"/>
              </a:rPr>
              <a:t>uvicorn</a:t>
            </a:r>
            <a:r>
              <a:rPr lang="en-US" sz="1400" dirty="0">
                <a:latin typeface="DM Mono"/>
              </a:rPr>
              <a:t> scikit-learn</a:t>
            </a:r>
            <a:r>
              <a:rPr lang="en-US" sz="1400" dirty="0">
                <a:ea typeface="+mn-lt"/>
                <a:cs typeface="+mn-lt"/>
              </a:rPr>
              <a:t>).</a:t>
            </a:r>
            <a:endParaRPr lang="en-US" sz="1400" dirty="0"/>
          </a:p>
          <a:p>
            <a:pPr marL="523240" lvl="1" indent="-285750">
              <a:buFont typeface="Arial"/>
              <a:buChar char="•"/>
            </a:pPr>
            <a:r>
              <a:rPr lang="en-US" sz="1400" dirty="0">
                <a:ea typeface="+mn-lt"/>
                <a:cs typeface="+mn-lt"/>
              </a:rPr>
              <a:t>Execute: </a:t>
            </a:r>
            <a:r>
              <a:rPr lang="en-US" sz="1400" dirty="0" err="1">
                <a:latin typeface="DM Mono"/>
              </a:rPr>
              <a:t>uvicorn</a:t>
            </a:r>
            <a:r>
              <a:rPr lang="en-US" sz="1400" dirty="0">
                <a:latin typeface="DM Mono"/>
              </a:rPr>
              <a:t> </a:t>
            </a:r>
            <a:r>
              <a:rPr lang="en-US" sz="1400" dirty="0" err="1">
                <a:latin typeface="DM Mono"/>
              </a:rPr>
              <a:t>main:app</a:t>
            </a:r>
            <a:r>
              <a:rPr lang="en-US" sz="1400" dirty="0">
                <a:latin typeface="DM Mono"/>
              </a:rPr>
              <a:t> --reload</a:t>
            </a:r>
            <a:endParaRPr lang="en-US" sz="1400" dirty="0"/>
          </a:p>
          <a:p>
            <a:pPr marL="651510" lvl="2" indent="-285750">
              <a:buFont typeface="Arial"/>
              <a:buChar char="•"/>
            </a:pPr>
            <a:r>
              <a:rPr lang="en-US" sz="1400" dirty="0">
                <a:latin typeface="DM Mono"/>
              </a:rPr>
              <a:t>main</a:t>
            </a:r>
            <a:r>
              <a:rPr lang="en-US" sz="1400" dirty="0">
                <a:ea typeface="+mn-lt"/>
                <a:cs typeface="+mn-lt"/>
              </a:rPr>
              <a:t>: refers to your </a:t>
            </a:r>
            <a:r>
              <a:rPr lang="en-US" sz="1400" dirty="0">
                <a:latin typeface="DM Mono"/>
              </a:rPr>
              <a:t>main.py</a:t>
            </a:r>
            <a:r>
              <a:rPr lang="en-US" sz="1400" dirty="0">
                <a:ea typeface="+mn-lt"/>
                <a:cs typeface="+mn-lt"/>
              </a:rPr>
              <a:t> file.</a:t>
            </a:r>
          </a:p>
          <a:p>
            <a:pPr marL="651510" lvl="2" indent="-285750">
              <a:buFont typeface="Arial"/>
              <a:buChar char="•"/>
            </a:pPr>
            <a:r>
              <a:rPr lang="en-US" sz="1400" dirty="0">
                <a:latin typeface="DM Mono"/>
              </a:rPr>
              <a:t>app</a:t>
            </a:r>
            <a:r>
              <a:rPr lang="en-US" sz="1400" dirty="0">
                <a:ea typeface="+mn-lt"/>
                <a:cs typeface="+mn-lt"/>
              </a:rPr>
              <a:t>: refers to the </a:t>
            </a:r>
            <a:r>
              <a:rPr lang="en-US" sz="1400" dirty="0">
                <a:latin typeface="DM Mono"/>
              </a:rPr>
              <a:t>app = </a:t>
            </a:r>
            <a:r>
              <a:rPr lang="en-US" sz="1400" err="1">
                <a:latin typeface="DM Mono"/>
              </a:rPr>
              <a:t>FastAPI</a:t>
            </a:r>
            <a:r>
              <a:rPr lang="en-US" sz="1400" dirty="0">
                <a:latin typeface="DM Mono"/>
              </a:rPr>
              <a:t>()</a:t>
            </a:r>
            <a:r>
              <a:rPr lang="en-US" sz="1400" dirty="0">
                <a:ea typeface="+mn-lt"/>
                <a:cs typeface="+mn-lt"/>
              </a:rPr>
              <a:t> instance inside </a:t>
            </a:r>
            <a:r>
              <a:rPr lang="en-US" sz="1400" dirty="0">
                <a:latin typeface="DM Mono"/>
              </a:rPr>
              <a:t>main.py</a:t>
            </a:r>
            <a:r>
              <a:rPr lang="en-US" sz="1400" dirty="0">
                <a:ea typeface="+mn-lt"/>
                <a:cs typeface="+mn-lt"/>
              </a:rPr>
              <a:t>.</a:t>
            </a:r>
          </a:p>
          <a:p>
            <a:pPr marL="651510" lvl="2" indent="-285750">
              <a:buFont typeface="Arial"/>
              <a:buChar char="•"/>
            </a:pPr>
            <a:r>
              <a:rPr lang="en-US" sz="1400" dirty="0">
                <a:latin typeface="DM Mono"/>
              </a:rPr>
              <a:t>--reload</a:t>
            </a:r>
            <a:r>
              <a:rPr lang="en-US" sz="1400" dirty="0">
                <a:ea typeface="+mn-lt"/>
                <a:cs typeface="+mn-lt"/>
              </a:rPr>
              <a:t>: (for development) automatically restarts the server on code changes.</a:t>
            </a:r>
          </a:p>
          <a:p>
            <a:pPr>
              <a:buFont typeface="Arial"/>
              <a:buChar char="•"/>
            </a:pPr>
            <a:r>
              <a:rPr lang="en-US" sz="1400" b="1" dirty="0">
                <a:ea typeface="+mn-lt"/>
                <a:cs typeface="+mn-lt"/>
              </a:rPr>
              <a:t>Testing with Interactive Docs (Swagger UI):</a:t>
            </a:r>
            <a:endParaRPr lang="en-US" sz="1400" dirty="0"/>
          </a:p>
          <a:p>
            <a:pPr marL="523240" lvl="1" indent="-285750">
              <a:buFont typeface="Arial"/>
              <a:buChar char="•"/>
            </a:pPr>
            <a:r>
              <a:rPr lang="en-US" sz="1400" dirty="0">
                <a:ea typeface="+mn-lt"/>
                <a:cs typeface="+mn-lt"/>
              </a:rPr>
              <a:t>Once </a:t>
            </a:r>
            <a:r>
              <a:rPr lang="en-US" sz="1400" dirty="0" err="1">
                <a:ea typeface="+mn-lt"/>
                <a:cs typeface="+mn-lt"/>
              </a:rPr>
              <a:t>Uvicorn</a:t>
            </a:r>
            <a:r>
              <a:rPr lang="en-US" sz="1400" dirty="0">
                <a:ea typeface="+mn-lt"/>
                <a:cs typeface="+mn-lt"/>
              </a:rPr>
              <a:t> is running, open your web browser to: </a:t>
            </a:r>
            <a:r>
              <a:rPr lang="en-US" sz="1400" dirty="0">
                <a:latin typeface="DM Mon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http://127.0.0.1:8001/docs</a:t>
            </a:r>
            <a:endParaRPr lang="en-US" sz="1400" dirty="0"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523240" lvl="1" indent="-285750">
              <a:buFont typeface="Arial"/>
              <a:buChar char="•"/>
            </a:pPr>
            <a:r>
              <a:rPr lang="en-US" sz="1400" err="1">
                <a:ea typeface="+mn-lt"/>
                <a:cs typeface="+mn-lt"/>
              </a:rPr>
              <a:t>FastAPI</a:t>
            </a:r>
            <a:r>
              <a:rPr lang="en-US" sz="1400" dirty="0">
                <a:ea typeface="+mn-lt"/>
                <a:cs typeface="+mn-lt"/>
              </a:rPr>
              <a:t> automatically generates comprehensive documentation and an interactive interface to test your API.</a:t>
            </a:r>
          </a:p>
          <a:p>
            <a:pPr marL="523240" lvl="1" indent="-285750">
              <a:buFont typeface="Arial"/>
              <a:buChar char="•"/>
            </a:pPr>
            <a:r>
              <a:rPr lang="en-US" sz="1400" b="1" dirty="0">
                <a:ea typeface="+mn-lt"/>
                <a:cs typeface="+mn-lt"/>
              </a:rPr>
              <a:t>[Include a small screenshot of the Swagger UI with the </a:t>
            </a:r>
            <a:r>
              <a:rPr lang="en-US" sz="1400" b="1" dirty="0">
                <a:latin typeface="DM Mono"/>
              </a:rPr>
              <a:t>/predict</a:t>
            </a:r>
            <a:r>
              <a:rPr lang="en-US" sz="1400" b="1" dirty="0">
                <a:ea typeface="+mn-lt"/>
                <a:cs typeface="+mn-lt"/>
              </a:rPr>
              <a:t> endpoint expanded, if possible for your video/presentation]</a:t>
            </a:r>
            <a:endParaRPr lang="en-US" sz="1400" dirty="0"/>
          </a:p>
          <a:p>
            <a:pPr>
              <a:buFont typeface="Arial"/>
              <a:buChar char="•"/>
            </a:pPr>
            <a:r>
              <a:rPr lang="en-US" sz="1400" b="1" dirty="0">
                <a:ea typeface="+mn-lt"/>
                <a:cs typeface="+mn-lt"/>
              </a:rPr>
              <a:t>Example API Request (JSON Payload):</a:t>
            </a:r>
            <a:endParaRPr lang="en-US" sz="1400" dirty="0"/>
          </a:p>
          <a:p>
            <a:pPr marL="523240" lvl="1" indent="-285750">
              <a:buFont typeface="Arial"/>
              <a:buChar char="•"/>
            </a:pPr>
            <a:r>
              <a:rPr lang="en-US" sz="1400" b="1" dirty="0">
                <a:ea typeface="+mn-lt"/>
                <a:cs typeface="+mn-lt"/>
              </a:rPr>
              <a:t>Method:</a:t>
            </a:r>
            <a:r>
              <a:rPr lang="en-US" sz="1400" dirty="0">
                <a:ea typeface="+mn-lt"/>
                <a:cs typeface="+mn-lt"/>
              </a:rPr>
              <a:t> </a:t>
            </a:r>
            <a:r>
              <a:rPr lang="en-US" sz="1400" dirty="0">
                <a:latin typeface="DM Mono"/>
              </a:rPr>
              <a:t>POST</a:t>
            </a:r>
            <a:endParaRPr lang="en-US" sz="1400" dirty="0"/>
          </a:p>
          <a:p>
            <a:pPr marL="523240" lvl="1" indent="-285750">
              <a:buFont typeface="Arial"/>
              <a:buChar char="•"/>
            </a:pPr>
            <a:r>
              <a:rPr lang="en-US" sz="1400" b="1" dirty="0">
                <a:ea typeface="+mn-lt"/>
                <a:cs typeface="+mn-lt"/>
              </a:rPr>
              <a:t>URL:</a:t>
            </a:r>
            <a:r>
              <a:rPr lang="en-US" sz="1400" dirty="0">
                <a:ea typeface="+mn-lt"/>
                <a:cs typeface="+mn-lt"/>
              </a:rPr>
              <a:t> </a:t>
            </a:r>
            <a:r>
              <a:rPr lang="en-US" sz="1400" dirty="0">
                <a:latin typeface="DM Mon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http://127.0.0.1:8000/predict</a:t>
            </a:r>
            <a:endParaRPr lang="en-US" sz="1400"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523240" lvl="1" indent="-285750">
              <a:buFont typeface="Arial"/>
              <a:buChar char="•"/>
            </a:pPr>
            <a:r>
              <a:rPr lang="en-US" sz="1400" b="1" dirty="0">
                <a:ea typeface="+mn-lt"/>
                <a:cs typeface="+mn-lt"/>
              </a:rPr>
              <a:t>Body (JSON):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A0C917-7D7A-7FB3-86D0-4F55AE041E8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6439B-7EBA-C0CB-3E3A-9FB071C5F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8CA7F-F9E9-4596-ADEE-DA9BF474259C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F9B112-87BD-FD4D-DA14-3079193BB5A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475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3EEFD-C1E1-B55E-FA4B-E67034C96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554" y="1955"/>
            <a:ext cx="10652760" cy="113385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21A9B7-0BB0-74E8-7DBE-31D2E7CFBD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61298" y="1355437"/>
            <a:ext cx="9478408" cy="4147461"/>
          </a:xfrm>
        </p:spPr>
        <p:txBody>
          <a:bodyPr/>
          <a:lstStyle/>
          <a:p>
            <a:r>
              <a:rPr lang="en-US" b="0" dirty="0">
                <a:latin typeface="Gill Sans MT"/>
              </a:rPr>
              <a:t>Real-World Challenge: Iris Species Identifier</a:t>
            </a:r>
            <a:br>
              <a:rPr lang="en-US" dirty="0">
                <a:latin typeface="Gill Sans MT"/>
              </a:rPr>
            </a:br>
            <a:endParaRPr lang="en-US" sz="2800" dirty="0"/>
          </a:p>
          <a:p>
            <a:pPr marL="285750" indent="-285750" algn="l">
              <a:buFont typeface="Arial"/>
              <a:buChar char="•"/>
            </a:pPr>
            <a:r>
              <a:rPr lang="en-US" sz="1400" b="0" dirty="0">
                <a:latin typeface="DM Mono"/>
                <a:ea typeface="+mn-lt"/>
                <a:cs typeface="+mn-lt"/>
              </a:rPr>
              <a:t>Scenario: A client needs an automated way to identify Iris flower species from measurements.</a:t>
            </a:r>
            <a:endParaRPr lang="en-US" sz="1400" b="0" dirty="0">
              <a:latin typeface="DM Mono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1400" b="0" dirty="0">
                <a:latin typeface="DM Mono"/>
                <a:ea typeface="+mn-lt"/>
                <a:cs typeface="+mn-lt"/>
              </a:rPr>
              <a:t>Our Solution in Action:</a:t>
            </a:r>
            <a:endParaRPr lang="en-US" sz="1400" b="0" dirty="0">
              <a:latin typeface="DM Mono"/>
            </a:endParaRPr>
          </a:p>
          <a:p>
            <a:pPr marL="514350" lvl="1" indent="-285750" algn="l">
              <a:buFont typeface="Arial"/>
              <a:buChar char="•"/>
            </a:pPr>
            <a:r>
              <a:rPr lang="en-US" sz="1400" b="0" dirty="0">
                <a:latin typeface="DM Mono"/>
                <a:ea typeface="+mn-lt"/>
                <a:cs typeface="+mn-lt"/>
              </a:rPr>
              <a:t>We trained a Logistic Regression model on the Iris dataset.</a:t>
            </a:r>
            <a:endParaRPr lang="en-US" sz="1400" b="0" dirty="0">
              <a:latin typeface="DM Mono"/>
            </a:endParaRPr>
          </a:p>
          <a:p>
            <a:pPr marL="514350" lvl="1" indent="-285750" algn="l">
              <a:buFont typeface="Arial"/>
              <a:buChar char="•"/>
            </a:pPr>
            <a:r>
              <a:rPr lang="en-US" sz="1400" b="0" dirty="0">
                <a:latin typeface="DM Mono"/>
                <a:ea typeface="+mn-lt"/>
                <a:cs typeface="+mn-lt"/>
              </a:rPr>
              <a:t>We deployed this model as a </a:t>
            </a:r>
            <a:r>
              <a:rPr lang="en-US" sz="1400" b="0" dirty="0" err="1">
                <a:latin typeface="DM Mono"/>
                <a:ea typeface="+mn-lt"/>
                <a:cs typeface="+mn-lt"/>
              </a:rPr>
              <a:t>FastAPI</a:t>
            </a:r>
            <a:r>
              <a:rPr lang="en-US" sz="1400" b="0" dirty="0">
                <a:latin typeface="DM Mono"/>
                <a:ea typeface="+mn-lt"/>
                <a:cs typeface="+mn-lt"/>
              </a:rPr>
              <a:t> service with a </a:t>
            </a:r>
            <a:r>
              <a:rPr lang="en-US" sz="1400" b="0" dirty="0">
                <a:latin typeface="DM Mono"/>
              </a:rPr>
              <a:t>/predict</a:t>
            </a:r>
            <a:r>
              <a:rPr lang="en-US" sz="1400" b="0" dirty="0">
                <a:latin typeface="DM Mono"/>
                <a:ea typeface="+mn-lt"/>
                <a:cs typeface="+mn-lt"/>
              </a:rPr>
              <a:t> endpoint.</a:t>
            </a:r>
            <a:endParaRPr lang="en-US" sz="1400" b="0" dirty="0">
              <a:latin typeface="DM Mono"/>
            </a:endParaRPr>
          </a:p>
          <a:p>
            <a:pPr marL="514350" lvl="1" indent="-285750" algn="l">
              <a:buFont typeface="Arial"/>
              <a:buChar char="•"/>
            </a:pPr>
            <a:r>
              <a:rPr lang="en-US" sz="1400" b="0" dirty="0">
                <a:latin typeface="DM Mono"/>
                <a:ea typeface="+mn-lt"/>
                <a:cs typeface="+mn-lt"/>
              </a:rPr>
              <a:t>Now, any application (website, mobile app, data pipeline) can send flower measurements to our API.</a:t>
            </a:r>
            <a:endParaRPr lang="en-US" sz="1400" b="0" dirty="0">
              <a:latin typeface="DM Mono"/>
            </a:endParaRPr>
          </a:p>
          <a:p>
            <a:pPr marL="514350" lvl="1" indent="-285750" algn="l">
              <a:buFont typeface="Arial"/>
              <a:buChar char="•"/>
            </a:pPr>
            <a:r>
              <a:rPr lang="en-US" sz="1400" b="0" dirty="0">
                <a:latin typeface="DM Mono"/>
                <a:ea typeface="+mn-lt"/>
                <a:cs typeface="+mn-lt"/>
              </a:rPr>
              <a:t>The API uses our trained ML model to instantly return the predicted species.</a:t>
            </a:r>
            <a:endParaRPr lang="en-US" sz="1400" b="0" dirty="0">
              <a:latin typeface="DM Mono"/>
            </a:endParaRPr>
          </a:p>
          <a:p>
            <a:pPr marL="514350" lvl="1" indent="-285750" algn="l">
              <a:buFont typeface="Arial"/>
              <a:buChar char="•"/>
            </a:pPr>
            <a:r>
              <a:rPr lang="en-US" sz="1400" b="0" dirty="0">
                <a:latin typeface="DM Mono"/>
                <a:ea typeface="+mn-lt"/>
                <a:cs typeface="+mn-lt"/>
              </a:rPr>
              <a:t>This is the core of AI engineering: making your intelligent models accessible and usable in real applications!</a:t>
            </a:r>
            <a:endParaRPr lang="en-US" sz="1400" b="0" dirty="0">
              <a:latin typeface="DM Mono"/>
            </a:endParaRPr>
          </a:p>
          <a:p>
            <a:endParaRPr lang="en-US" sz="5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068825-5AC6-0C03-1AA7-6F9EAAC559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89387" y="4660052"/>
            <a:ext cx="2743200" cy="365125"/>
          </a:xfrm>
        </p:spPr>
        <p:txBody>
          <a:bodyPr/>
          <a:lstStyle/>
          <a:p>
            <a:fld id="{DFB5DD5B-F4FF-4EEA-A76F-2B70FB5F5B38}" type="datetime1">
              <a:rPr lang="en-US" smtClean="0"/>
              <a:pPr/>
              <a:t>7/20/2025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62FF2-C429-F6DD-4ADC-A44BC23F6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77917" y="6356350"/>
            <a:ext cx="3280068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5769D7-C63A-79B2-9312-E66AB96BF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84" y="6356350"/>
            <a:ext cx="569755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618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CFCE3-DC6E-F6B9-D1D1-192CBA9CF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139" y="2340778"/>
            <a:ext cx="4187286" cy="1329905"/>
          </a:xfrm>
        </p:spPr>
        <p:txBody>
          <a:bodyPr>
            <a:normAutofit fontScale="90000"/>
          </a:bodyPr>
          <a:lstStyle/>
          <a:p>
            <a:r>
              <a:rPr lang="en-US" sz="2700" b="1" dirty="0"/>
              <a:t>Beyond Basics &amp; Why This Matters</a:t>
            </a:r>
            <a:endParaRPr lang="en-US" sz="2700" dirty="0"/>
          </a:p>
          <a:p>
            <a:pPr marL="285750" indent="-285750">
              <a:buFont typeface="Arial"/>
              <a:buChar char="•"/>
            </a:pPr>
            <a:br>
              <a:rPr lang="en-US" dirty="0"/>
            </a:br>
            <a:endParaRPr lang="en-US" sz="4900" dirty="0"/>
          </a:p>
          <a:p>
            <a:endParaRPr lang="en-US" sz="49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208A1-BB1F-DE4B-6C0B-3B1FBF4EC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41DC6-B396-4B90-94BE-12D7895E8C89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BBEC07-B8C8-DB80-F16E-49C786D747B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BF710-AFD0-E328-276C-9D331B071C1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66267" y="2674620"/>
            <a:ext cx="9937437" cy="35395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b="1" dirty="0">
                <a:ea typeface="+mn-lt"/>
                <a:cs typeface="+mn-lt"/>
              </a:rPr>
              <a:t>Next Steps in Deployment:</a:t>
            </a:r>
            <a:endParaRPr lang="en-US" sz="1400" dirty="0"/>
          </a:p>
          <a:p>
            <a:pPr marL="523240" lvl="1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Containerization (Docker):</a:t>
            </a:r>
            <a:r>
              <a:rPr lang="en-US" dirty="0">
                <a:ea typeface="+mn-lt"/>
                <a:cs typeface="+mn-lt"/>
              </a:rPr>
              <a:t> Packaging your app and its dependencies into a single, portable unit for consistent deployment everywhere.</a:t>
            </a:r>
            <a:endParaRPr lang="en-US" dirty="0"/>
          </a:p>
          <a:p>
            <a:pPr marL="523240" lvl="1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Scalability:</a:t>
            </a:r>
            <a:r>
              <a:rPr lang="en-US" dirty="0">
                <a:ea typeface="+mn-lt"/>
                <a:cs typeface="+mn-lt"/>
              </a:rPr>
              <a:t> How to handle thousands or millions of requests (e.g., using </a:t>
            </a:r>
            <a:r>
              <a:rPr lang="en-US" dirty="0" err="1">
                <a:ea typeface="+mn-lt"/>
                <a:cs typeface="+mn-lt"/>
              </a:rPr>
              <a:t>Gunicorn</a:t>
            </a:r>
            <a:r>
              <a:rPr lang="en-US" dirty="0">
                <a:ea typeface="+mn-lt"/>
                <a:cs typeface="+mn-lt"/>
              </a:rPr>
              <a:t> workers, Kubernetes).</a:t>
            </a:r>
            <a:endParaRPr lang="en-US" dirty="0"/>
          </a:p>
          <a:p>
            <a:pPr marL="523240" lvl="1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Monitoring:</a:t>
            </a:r>
            <a:r>
              <a:rPr lang="en-US" dirty="0">
                <a:ea typeface="+mn-lt"/>
                <a:cs typeface="+mn-lt"/>
              </a:rPr>
              <a:t> Keeping an eye on your API's performance and model's accuracy in production.</a:t>
            </a:r>
            <a:endParaRPr lang="en-US" dirty="0"/>
          </a:p>
          <a:p>
            <a:pPr marL="523240" lvl="1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Cloud Deployment:</a:t>
            </a:r>
            <a:r>
              <a:rPr lang="en-US" dirty="0">
                <a:ea typeface="+mn-lt"/>
                <a:cs typeface="+mn-lt"/>
              </a:rPr>
              <a:t> Deploying to platforms like AWS, Azure, Google Cloud for robustness and scalability.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400" b="1" dirty="0">
                <a:ea typeface="+mn-lt"/>
                <a:cs typeface="+mn-lt"/>
              </a:rPr>
              <a:t>Why This Assignment is Crucial:</a:t>
            </a:r>
            <a:endParaRPr lang="en-US" sz="1400" dirty="0"/>
          </a:p>
          <a:p>
            <a:pPr marL="523240" lvl="1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I have learned a fundamental skill in AI Engineering</a:t>
            </a:r>
          </a:p>
          <a:p>
            <a:pPr marL="523240" lvl="1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Demonstrated coding,</a:t>
            </a:r>
          </a:p>
          <a:p>
            <a:pPr marL="523240" lvl="1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This is how ML models create real value in products and services!</a:t>
            </a:r>
            <a:endParaRPr lang="en-US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D8D3B0-B699-A12A-3EA7-DA5EE8E4484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Rectangle 27">
            <a:extLst>
              <a:ext uri="{FF2B5EF4-FFF2-40B4-BE49-F238E27FC236}">
                <a16:creationId xmlns:a16="http://schemas.microsoft.com/office/drawing/2014/main" id="{50135290-2474-BF24-2B88-CFC273A86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403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ECD95-4DF9-5AB7-84C5-1AAA950561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779" y="832938"/>
            <a:ext cx="11246975" cy="396378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Q&amp;A</a:t>
            </a:r>
            <a:br>
              <a:rPr lang="en-US" sz="4800" b="1" dirty="0"/>
            </a:br>
            <a:r>
              <a:rPr lang="en-US" sz="2800" b="1" dirty="0">
                <a:solidFill>
                  <a:schemeClr val="bg1"/>
                </a:solidFill>
                <a:latin typeface="Bahnschrift Light"/>
              </a:rPr>
              <a:t>Feel free to ask questions</a:t>
            </a:r>
            <a:br>
              <a:rPr lang="en-US" sz="3600" b="1" dirty="0">
                <a:latin typeface="Bahnschrift Light"/>
              </a:rPr>
            </a:br>
            <a:br>
              <a:rPr lang="en-US" sz="3600" b="1" dirty="0">
                <a:latin typeface="Bahnschrift Light"/>
              </a:rPr>
            </a:br>
            <a:r>
              <a:rPr lang="en-US" sz="1800" dirty="0">
                <a:solidFill>
                  <a:srgbClr val="E2E2E5"/>
                </a:solidFill>
                <a:ea typeface="+mj-lt"/>
                <a:cs typeface="+mj-lt"/>
              </a:rPr>
              <a:t>This project demonstrates the end-to-end deployment of an Iris classification Machine Learning model using the </a:t>
            </a:r>
            <a:r>
              <a:rPr lang="en-US" sz="1800" err="1">
                <a:solidFill>
                  <a:srgbClr val="E2E2E5"/>
                </a:solidFill>
                <a:ea typeface="+mj-lt"/>
                <a:cs typeface="+mj-lt"/>
              </a:rPr>
              <a:t>FastAPI</a:t>
            </a:r>
            <a:r>
              <a:rPr lang="en-US" sz="1800" dirty="0">
                <a:solidFill>
                  <a:srgbClr val="E2E2E5"/>
                </a:solidFill>
                <a:ea typeface="+mj-lt"/>
                <a:cs typeface="+mj-lt"/>
              </a:rPr>
              <a:t> framework. It involved training and serializing the model, then building a robust API to serve predictions, providing hands-on experience in productionizing AI solutions</a:t>
            </a:r>
            <a:endParaRPr lang="en-US" sz="1800" b="1">
              <a:solidFill>
                <a:schemeClr val="bg1"/>
              </a:solidFill>
              <a:latin typeface="Bahnschrift Light"/>
            </a:endParaRPr>
          </a:p>
          <a:p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89CD9C-AE53-E378-C9F0-3A77E064BC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6864025"/>
            <a:ext cx="10355580" cy="48037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E6240-709C-D827-573E-AB403D71301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1AFD9B0-FB65-472A-BB42-C3B5C603FF20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637574-C284-48DC-5CDF-C628C391683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A5E9BE-FAA6-C2B2-39B2-4C5890A420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12D9F2-AE4F-17A7-1A62-223764C3A3DE}"/>
              </a:ext>
            </a:extLst>
          </p:cNvPr>
          <p:cNvSpPr txBox="1"/>
          <p:nvPr/>
        </p:nvSpPr>
        <p:spPr>
          <a:xfrm>
            <a:off x="2898475" y="4479984"/>
            <a:ext cx="675448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2"/>
              </a:rPr>
              <a:t>kritikaraj13/Deploying-Machine-Learning-Models-with-FastAPI-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97518"/>
      </p:ext>
    </p:extLst>
  </p:cSld>
  <p:clrMapOvr>
    <a:masterClrMapping/>
  </p:clrMapOvr>
</p:sld>
</file>

<file path=ppt/theme/theme1.xml><?xml version="1.0" encoding="utf-8"?>
<a:theme xmlns:a="http://schemas.openxmlformats.org/drawingml/2006/main" name="Bracket Showcase">
  <a:themeElements>
    <a:clrScheme name="frame it">
      <a:dk1>
        <a:sysClr val="windowText" lastClr="000000"/>
      </a:dk1>
      <a:lt1>
        <a:sysClr val="window" lastClr="FFFFFF"/>
      </a:lt1>
      <a:dk2>
        <a:srgbClr val="24353D"/>
      </a:dk2>
      <a:lt2>
        <a:srgbClr val="EEEFEA"/>
      </a:lt2>
      <a:accent1>
        <a:srgbClr val="1A7F8E"/>
      </a:accent1>
      <a:accent2>
        <a:srgbClr val="EA8634"/>
      </a:accent2>
      <a:accent3>
        <a:srgbClr val="C04D34"/>
      </a:accent3>
      <a:accent4>
        <a:srgbClr val="80AD91"/>
      </a:accent4>
      <a:accent5>
        <a:srgbClr val="C4A316"/>
      </a:accent5>
      <a:accent6>
        <a:srgbClr val="BA823A"/>
      </a:accent6>
      <a:hlink>
        <a:srgbClr val="1C8A9B"/>
      </a:hlink>
      <a:folHlink>
        <a:srgbClr val="D8674B"/>
      </a:folHlink>
    </a:clrScheme>
    <a:fontScheme name="Custom 2">
      <a:majorFont>
        <a:latin typeface="Bahnschrift SemiBold Condensed"/>
        <a:ea typeface=""/>
        <a:cs typeface=""/>
      </a:majorFont>
      <a:minorFont>
        <a:latin typeface="Bahnschrif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acket Showcase_win32_SD_V8" id="{82A8FDB5-0A9F-4A88-ACF8-A3F6C0DCDA0A}" vid="{284FDE51-8805-4093-94B1-C3084A0DAB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28EF0EE-4B28-4FC5-ACCE-E1D8B16D132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A27F0338-E455-449D-B7F4-87D7C2E791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C45F3A4-DDFE-4E22-B153-2DE82FAB06F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585</Words>
  <Application>Microsoft Office PowerPoint</Application>
  <PresentationFormat>Widescreen</PresentationFormat>
  <Paragraphs>117</Paragraphs>
  <Slides>9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Bracket Showcase</vt:lpstr>
      <vt:lpstr>Deploying Machine Learning Models with FastAPI</vt:lpstr>
      <vt:lpstr>What is FastAPI &amp; Why AI Engineers Love It? </vt:lpstr>
      <vt:lpstr>The ML Model Deployment Challenge </vt:lpstr>
      <vt:lpstr>Step 1: Train &amp; Save Your ML Model (The "Chef") </vt:lpstr>
      <vt:lpstr>Step 2: Building the FastAPI Application (main.py)  </vt:lpstr>
      <vt:lpstr>Step 3: Running &amp; Testing Our API </vt:lpstr>
      <vt:lpstr>PowerPoint Presentation</vt:lpstr>
      <vt:lpstr>Beyond Basics &amp; Why This Matters   </vt:lpstr>
      <vt:lpstr>Q&amp;A Feel free to ask questions  This project demonstrates the end-to-end deployment of an Iris classification Machine Learning model using the FastAPI framework. It involved training and serializing the model, then building a robust API to serve predictions, providing hands-on experience in productionizing AI solutions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228</cp:revision>
  <dcterms:created xsi:type="dcterms:W3CDTF">2025-07-20T12:19:04Z</dcterms:created>
  <dcterms:modified xsi:type="dcterms:W3CDTF">2025-07-20T17:37:17Z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